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0" r:id="rId3"/>
    <p:sldId id="257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/>
    <p:restoredTop sz="94694"/>
  </p:normalViewPr>
  <p:slideViewPr>
    <p:cSldViewPr snapToGrid="0" snapToObjects="1">
      <p:cViewPr>
        <p:scale>
          <a:sx n="106" d="100"/>
          <a:sy n="106" d="100"/>
        </p:scale>
        <p:origin x="9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85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5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3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5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37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4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18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8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1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5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3979721-C0D1-7E45-859A-21F5A9815BA3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E3DBF2D-13C4-7C4D-BD9B-470B90226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rn2door.com/" TargetMode="External"/><Relationship Id="rId2" Type="http://schemas.openxmlformats.org/officeDocument/2006/relationships/hyperlink" Target="https://grazecar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fecartel.com/" TargetMode="External"/><Relationship Id="rId5" Type="http://schemas.openxmlformats.org/officeDocument/2006/relationships/hyperlink" Target="https://nrsplus.com/" TargetMode="External"/><Relationship Id="rId4" Type="http://schemas.openxmlformats.org/officeDocument/2006/relationships/hyperlink" Target="https://brilliantpos.com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ckeyevalleybeef.com/" TargetMode="External"/><Relationship Id="rId2" Type="http://schemas.openxmlformats.org/officeDocument/2006/relationships/hyperlink" Target="https://www.fhfarm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veyrisefarmsohio.com/" TargetMode="External"/><Relationship Id="rId4" Type="http://schemas.openxmlformats.org/officeDocument/2006/relationships/hyperlink" Target="https://redmoonranchllc.grazecart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C8C0B-59BE-A749-B212-8E0179AD6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CABB FARMS</a:t>
            </a:r>
            <a:br>
              <a:rPr lang="en-US" dirty="0"/>
            </a:br>
            <a:r>
              <a:rPr lang="en-US" sz="2400" dirty="0"/>
              <a:t>Competitor, GAP &amp; POS Analysis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00D79-5288-6346-AAC2-7BD1B997A7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PREPARED FEBRUARY 2021</a:t>
            </a:r>
          </a:p>
        </p:txBody>
      </p:sp>
    </p:spTree>
    <p:extLst>
      <p:ext uri="{BB962C8B-B14F-4D97-AF65-F5344CB8AC3E}">
        <p14:creationId xmlns:p14="http://schemas.microsoft.com/office/powerpoint/2010/main" val="2363187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5CF4FC-1A57-0644-9761-45E78C630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Covey rise farms (CONT’D)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3D1D9-46B1-E54D-8655-F5A799758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404040"/>
                </a:solidFill>
              </a:rPr>
              <a:t>Strengths: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Beautiful website with imagery that grabs the viewer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Blog/Recipe content available on website</a:t>
            </a:r>
          </a:p>
          <a:p>
            <a:r>
              <a:rPr lang="en-US" dirty="0">
                <a:solidFill>
                  <a:srgbClr val="404040"/>
                </a:solidFill>
              </a:rPr>
              <a:t>Weaknesses: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Some areas of the website (recipes, blog) not updated frequently</a:t>
            </a:r>
          </a:p>
          <a:p>
            <a:r>
              <a:rPr lang="en-US" dirty="0">
                <a:solidFill>
                  <a:srgbClr val="404040"/>
                </a:solidFill>
              </a:rPr>
              <a:t>Opportunities: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Potential partnership considering different offerings</a:t>
            </a:r>
          </a:p>
          <a:p>
            <a:r>
              <a:rPr lang="en-US" dirty="0">
                <a:solidFill>
                  <a:srgbClr val="404040"/>
                </a:solidFill>
              </a:rPr>
              <a:t>Threats: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val="3625441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06E4-1B3C-674D-B781-1A8961E7B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GAP ANALYSIS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49CD-565E-B94A-B31E-CDA779C8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Despite the available competition in the market, CABB Farms has an incredible opportunity to surpass competitors. CABB offers similar-grade, if not better-grade products, at comparable prices, and direct competitor websites lack in a truly consumer-centric, mobile- and ecommerce-first approach.</a:t>
            </a:r>
          </a:p>
          <a:p>
            <a:r>
              <a:rPr lang="en-US" dirty="0">
                <a:solidFill>
                  <a:schemeClr val="bg1"/>
                </a:solidFill>
              </a:rPr>
              <a:t>Keyword-rich, optimized content and a content delivery calendar/cadence that will easily push CABB Farms to the top of search engine results. As part of this content, CABB will need to get fresh photography and consider video.</a:t>
            </a:r>
          </a:p>
          <a:p>
            <a:r>
              <a:rPr lang="en-US" dirty="0">
                <a:solidFill>
                  <a:schemeClr val="bg1"/>
                </a:solidFill>
              </a:rPr>
              <a:t>Competitors aren’t utilizing Google My Business well, therefore they aren’t showing up in the Local 3-Pack. This is a </a:t>
            </a:r>
            <a:r>
              <a:rPr lang="en-US" u="sng" dirty="0">
                <a:solidFill>
                  <a:schemeClr val="bg1"/>
                </a:solidFill>
              </a:rPr>
              <a:t>huge</a:t>
            </a:r>
            <a:r>
              <a:rPr lang="en-US" dirty="0">
                <a:solidFill>
                  <a:schemeClr val="bg1"/>
                </a:solidFill>
              </a:rPr>
              <a:t> opportunity for CABB Farms.</a:t>
            </a:r>
          </a:p>
          <a:p>
            <a:r>
              <a:rPr lang="en-US" dirty="0">
                <a:solidFill>
                  <a:schemeClr val="bg1"/>
                </a:solidFill>
              </a:rPr>
              <a:t>CABB has an opportunity to create a brand persona, Hadley, to help with content creation.</a:t>
            </a:r>
          </a:p>
        </p:txBody>
      </p:sp>
    </p:spTree>
    <p:extLst>
      <p:ext uri="{BB962C8B-B14F-4D97-AF65-F5344CB8AC3E}">
        <p14:creationId xmlns:p14="http://schemas.microsoft.com/office/powerpoint/2010/main" val="4127543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388D7-A206-4C4C-B654-76895FA1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OF SALE ANALYSIS</a:t>
            </a:r>
          </a:p>
        </p:txBody>
      </p:sp>
    </p:spTree>
    <p:extLst>
      <p:ext uri="{BB962C8B-B14F-4D97-AF65-F5344CB8AC3E}">
        <p14:creationId xmlns:p14="http://schemas.microsoft.com/office/powerpoint/2010/main" val="200554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9FC0E-B6AD-9A4A-A295-39F67876A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 of sale current landscape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4302E-C157-8144-B057-8112F3740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CABB’s current POS system is Square. Square allows for an easy consumer experience in person, however, the inventory and weighing leaves much to be desired. </a:t>
            </a:r>
          </a:p>
          <a:p>
            <a:r>
              <a:rPr lang="en-US" dirty="0"/>
              <a:t>Many competitors use two POS systems: one that allows for in-person commerce and one that does the heavy lifting of inventory and weighing.</a:t>
            </a:r>
          </a:p>
          <a:p>
            <a:r>
              <a:rPr lang="en-US" dirty="0"/>
              <a:t>Some POS systems come with built-in website hosting and templating, but CABB has already purchased a standalone hosting service.</a:t>
            </a:r>
          </a:p>
          <a:p>
            <a:r>
              <a:rPr lang="en-US" dirty="0"/>
              <a:t>Facebook polls show Barn2Door as a preferred POS system vendor for grass-fed beef farmers.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118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5FA31-E573-7B40-A12C-2464AE750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 Systems analyzed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6F4E0-6C28-6441-914A-76EC1E4F5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hlinkClick r:id="rId2"/>
              </a:rPr>
              <a:t>GrazeCart</a:t>
            </a:r>
            <a:endParaRPr lang="en-US" dirty="0"/>
          </a:p>
          <a:p>
            <a:r>
              <a:rPr lang="en-US" dirty="0">
                <a:hlinkClick r:id="rId3"/>
              </a:rPr>
              <a:t>Barn2Door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Findings of the following not included as they were not deemed viable options:</a:t>
            </a:r>
          </a:p>
          <a:p>
            <a:r>
              <a:rPr lang="en-US" dirty="0">
                <a:hlinkClick r:id="rId4"/>
              </a:rPr>
              <a:t>Brilliant POS</a:t>
            </a:r>
            <a:endParaRPr lang="en-US" dirty="0"/>
          </a:p>
          <a:p>
            <a:r>
              <a:rPr lang="en-US" dirty="0">
                <a:hlinkClick r:id="rId5"/>
              </a:rPr>
              <a:t>National Retail Solutions</a:t>
            </a:r>
            <a:endParaRPr lang="en-US" dirty="0"/>
          </a:p>
          <a:p>
            <a:r>
              <a:rPr lang="en-US" dirty="0">
                <a:hlinkClick r:id="rId6"/>
              </a:rPr>
              <a:t>Cafe Cartel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65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E28D1-8F99-ED4D-8290-564BEC45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/>
              <a:t>GrazeCart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046-387B-DE46-AF51-1B846D85F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1992" y="2638044"/>
            <a:ext cx="3631692" cy="31019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sz="1500" b="1" dirty="0">
                <a:solidFill>
                  <a:schemeClr val="bg1"/>
                </a:solidFill>
              </a:rPr>
              <a:t>Benefits: 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Website Builder comes with blog and recipe tools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Sell by weight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Sell via pick-up locations, shipping, wholesale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Easily manage inventory</a:t>
            </a:r>
          </a:p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sz="1500" b="1" dirty="0">
                <a:solidFill>
                  <a:schemeClr val="bg1"/>
                </a:solidFill>
              </a:rPr>
              <a:t>Cost: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$124/month for 100 sales</a:t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>2.9% + $0.30/transaction</a:t>
            </a:r>
            <a:br>
              <a:rPr lang="en-US" sz="1300" dirty="0">
                <a:solidFill>
                  <a:schemeClr val="bg1"/>
                </a:solidFill>
              </a:rPr>
            </a:b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>OR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$275/month for 500 sales</a:t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>2.9% + $0.30/transaction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F40EB5F6-2B42-384D-B405-3906CFEA83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012" t="-99493" r="-8673" b="-103308"/>
          <a:stretch/>
        </p:blipFill>
        <p:spPr>
          <a:xfrm>
            <a:off x="6338316" y="2743200"/>
            <a:ext cx="3613403" cy="292854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968686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E28D1-8F99-ED4D-8290-564BEC45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Barn2door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046-387B-DE46-AF51-1B846D85F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1992" y="2638044"/>
            <a:ext cx="3631692" cy="310198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sz="1500" b="1" dirty="0">
                <a:solidFill>
                  <a:schemeClr val="bg1"/>
                </a:solidFill>
              </a:rPr>
              <a:t>Benefits: 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Website Builder comes with blog tool and can have recipe tool with scale option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Sell via pick-up locations, shipping, wholesale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Website offers Amazon-like experience with on-page filtering options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Buyer chat support</a:t>
            </a:r>
          </a:p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sz="1500" b="1" dirty="0">
                <a:solidFill>
                  <a:schemeClr val="bg1"/>
                </a:solidFill>
              </a:rPr>
              <a:t>Cost:</a:t>
            </a:r>
            <a:r>
              <a:rPr lang="en-US" sz="1500" dirty="0">
                <a:solidFill>
                  <a:schemeClr val="bg1"/>
                </a:solidFill>
              </a:rPr>
              <a:t> </a:t>
            </a:r>
          </a:p>
          <a:p>
            <a:pPr lvl="1">
              <a:lnSpc>
                <a:spcPct val="90000"/>
              </a:lnSpc>
              <a:buClr>
                <a:schemeClr val="bg1"/>
              </a:buClr>
            </a:pPr>
            <a:r>
              <a:rPr lang="en-US" sz="1300" dirty="0">
                <a:solidFill>
                  <a:schemeClr val="bg1"/>
                </a:solidFill>
              </a:rPr>
              <a:t>$99/month for 500 sales</a:t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>$499 one-time set up fee</a:t>
            </a:r>
            <a:br>
              <a:rPr lang="en-US" sz="1300" dirty="0">
                <a:solidFill>
                  <a:schemeClr val="bg1"/>
                </a:solidFill>
              </a:rPr>
            </a:b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>OR</a:t>
            </a:r>
            <a:br>
              <a:rPr lang="en-US" sz="1300" dirty="0">
                <a:solidFill>
                  <a:schemeClr val="bg1"/>
                </a:solidFill>
              </a:rPr>
            </a:b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>$149/month for unlimited sales</a:t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>$599 one-time set up fee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F40EB5F6-2B42-384D-B405-3906CFEA83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012" t="-99493" r="-8673" b="-103308"/>
          <a:stretch/>
        </p:blipFill>
        <p:spPr>
          <a:xfrm>
            <a:off x="6338316" y="2743200"/>
            <a:ext cx="3613403" cy="292854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3678676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E06E4-1B3C-674D-B781-1A8961E7B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RECOMMENDATION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449CD-565E-B94A-B31E-CDA779C8C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Barn2Door offers a fantastic point of sale system but requires that their team develop and build the site. Page load speeds for the Barn2Door shops is also a big sluggish.</a:t>
            </a:r>
          </a:p>
          <a:p>
            <a:r>
              <a:rPr lang="en-US" dirty="0" err="1">
                <a:solidFill>
                  <a:schemeClr val="bg1"/>
                </a:solidFill>
              </a:rPr>
              <a:t>GrazeCart</a:t>
            </a:r>
            <a:r>
              <a:rPr lang="en-US" dirty="0">
                <a:solidFill>
                  <a:schemeClr val="bg1"/>
                </a:solidFill>
              </a:rPr>
              <a:t> offers a faster page load speed and limited template options but can be used in existing website, ecommerce design.</a:t>
            </a:r>
          </a:p>
          <a:p>
            <a:r>
              <a:rPr lang="en-US" dirty="0">
                <a:solidFill>
                  <a:schemeClr val="bg1"/>
                </a:solidFill>
              </a:rPr>
              <a:t>After all fees are taken into consideration, the difference is relatively nominal.</a:t>
            </a:r>
          </a:p>
          <a:p>
            <a:r>
              <a:rPr lang="en-US" b="1" dirty="0">
                <a:solidFill>
                  <a:schemeClr val="bg1"/>
                </a:solidFill>
              </a:rPr>
              <a:t>RECOMMENDATION: GRAZECART</a:t>
            </a:r>
          </a:p>
        </p:txBody>
      </p:sp>
    </p:spTree>
    <p:extLst>
      <p:ext uri="{BB962C8B-B14F-4D97-AF65-F5344CB8AC3E}">
        <p14:creationId xmlns:p14="http://schemas.microsoft.com/office/powerpoint/2010/main" val="3302529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E9F0-CF9D-7140-BF66-7F6C12F11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MARKET 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606D3-FA6F-5844-B44A-1010519AB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The grass beef market size is poised to grow by $14.50 billion during 2020-2024, progressing at a CAGR of over 6%.</a:t>
            </a:r>
          </a:p>
          <a:p>
            <a:pPr fontAlgn="base"/>
            <a:r>
              <a:rPr lang="en-US" dirty="0"/>
              <a:t>Growing awareness regarding beef being a major source of protein and preferred over other meats is expected to help drive the market.</a:t>
            </a:r>
          </a:p>
          <a:p>
            <a:pPr fontAlgn="base"/>
            <a:r>
              <a:rPr lang="en-US" dirty="0"/>
              <a:t>Growing awareness of health benefits of grass-fed beef (low calorie, healthy fats, rich in antioxidants, low had cholesterol) will aid in fueling the growth of the market.</a:t>
            </a:r>
          </a:p>
          <a:p>
            <a:pPr fontAlgn="base"/>
            <a:r>
              <a:rPr lang="en-US" dirty="0"/>
              <a:t>COVID-19 accelerated use of ecommerce and has altered consumer expectations of the online shopping experience.</a:t>
            </a:r>
          </a:p>
        </p:txBody>
      </p:sp>
    </p:spTree>
    <p:extLst>
      <p:ext uri="{BB962C8B-B14F-4D97-AF65-F5344CB8AC3E}">
        <p14:creationId xmlns:p14="http://schemas.microsoft.com/office/powerpoint/2010/main" val="39784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1D35F-C90A-E54A-AE48-BE1489C0F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COMPETITORS ANALYZED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03D4-7CD0-C441-845A-BC1AB8325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F. H. Farms </a:t>
            </a:r>
            <a:r>
              <a:rPr lang="el-GR" dirty="0"/>
              <a:t>(</a:t>
            </a:r>
            <a:r>
              <a:rPr lang="en-US" dirty="0"/>
              <a:t>strictly beef) </a:t>
            </a:r>
          </a:p>
          <a:p>
            <a:r>
              <a:rPr lang="en-US" dirty="0">
                <a:hlinkClick r:id="rId3"/>
              </a:rPr>
              <a:t>Buckeye Valley Coop</a:t>
            </a:r>
            <a:r>
              <a:rPr lang="en-US" dirty="0"/>
              <a:t> (strictly beef) </a:t>
            </a:r>
          </a:p>
          <a:p>
            <a:r>
              <a:rPr lang="en-US" dirty="0">
                <a:hlinkClick r:id="rId4"/>
              </a:rPr>
              <a:t>Red Moon Ranch</a:t>
            </a:r>
            <a:r>
              <a:rPr lang="en-US" dirty="0"/>
              <a:t> (offer variety of species, conventional feeding) </a:t>
            </a:r>
          </a:p>
          <a:p>
            <a:r>
              <a:rPr lang="en-US" dirty="0">
                <a:hlinkClick r:id="rId5"/>
              </a:rPr>
              <a:t>Covey Rise Farms Ohio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5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F4680D4-DEE2-49EE-AF90-EFEAF50AE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E28D1-8F99-ED4D-8290-564BEC45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F.H. Farms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046-387B-DE46-AF51-1B846D85F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2858703"/>
            <a:ext cx="5285791" cy="3042547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Mission: </a:t>
            </a:r>
            <a:r>
              <a:rPr lang="en-US" dirty="0">
                <a:solidFill>
                  <a:srgbClr val="FFFFFF"/>
                </a:solidFill>
              </a:rPr>
              <a:t>We product [sic] the highest quality grass fed beef, without antibiotics, hormones, or grain finishing.  We want our customer to not only taste the difference, [sic] but feel the difference in health benefits.</a:t>
            </a:r>
          </a:p>
          <a:p>
            <a:r>
              <a:rPr lang="en-US" b="1" dirty="0">
                <a:solidFill>
                  <a:srgbClr val="FFFFFF"/>
                </a:solidFill>
              </a:rPr>
              <a:t>Description: </a:t>
            </a:r>
            <a:r>
              <a:rPr lang="en-US" dirty="0">
                <a:solidFill>
                  <a:srgbClr val="FFFFFF"/>
                </a:solidFill>
              </a:rPr>
              <a:t>25-acre sustainably-focused, grass-fed and -finished farm in Granville, Ohio</a:t>
            </a:r>
          </a:p>
          <a:p>
            <a:r>
              <a:rPr lang="en-US" b="1" dirty="0">
                <a:solidFill>
                  <a:srgbClr val="FFFFFF"/>
                </a:solidFill>
              </a:rPr>
              <a:t>Products &amp; Services:</a:t>
            </a:r>
            <a:r>
              <a:rPr lang="en-US" dirty="0">
                <a:solidFill>
                  <a:srgbClr val="FFFFFF"/>
                </a:solidFill>
              </a:rPr>
              <a:t> Beef</a:t>
            </a:r>
          </a:p>
          <a:p>
            <a:r>
              <a:rPr lang="en-US" b="1" dirty="0">
                <a:solidFill>
                  <a:srgbClr val="FFFFFF"/>
                </a:solidFill>
              </a:rPr>
              <a:t>CMS: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Worpress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C52EE1-5085-4960-AD29-A926E62E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15AA94-C237-4412-B37B-EB317D2B0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F40EB5F6-2B42-384D-B405-3906CFEA8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5364" y="1877988"/>
            <a:ext cx="3355848" cy="278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39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5CF4FC-1A57-0644-9761-45E78C630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F.H. FARMS (CONT’D)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3D1D9-46B1-E54D-8655-F5A799758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404040"/>
                </a:solidFill>
              </a:rPr>
              <a:t>Strengths: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Good photos and incredible cut descriptions on site</a:t>
            </a:r>
          </a:p>
          <a:p>
            <a:r>
              <a:rPr lang="en-US" dirty="0">
                <a:solidFill>
                  <a:srgbClr val="404040"/>
                </a:solidFill>
              </a:rPr>
              <a:t>Weaknesses: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Some cuts of meet are more expensive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Site built on </a:t>
            </a:r>
            <a:r>
              <a:rPr lang="en-US" dirty="0" err="1">
                <a:solidFill>
                  <a:srgbClr val="404040"/>
                </a:solidFill>
              </a:rPr>
              <a:t>Wordpress</a:t>
            </a:r>
            <a:r>
              <a:rPr lang="en-US" dirty="0">
                <a:solidFill>
                  <a:srgbClr val="404040"/>
                </a:solidFill>
              </a:rPr>
              <a:t>, which is an open-source CMS that is known for security risk issues. Site is also not optimized well.</a:t>
            </a:r>
          </a:p>
          <a:p>
            <a:r>
              <a:rPr lang="en-US" dirty="0">
                <a:solidFill>
                  <a:srgbClr val="404040"/>
                </a:solidFill>
              </a:rPr>
              <a:t>Opportunities: 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Create a better ecommerce experience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Some cuts of meet are more expensive</a:t>
            </a:r>
          </a:p>
          <a:p>
            <a:r>
              <a:rPr lang="en-US" dirty="0">
                <a:solidFill>
                  <a:srgbClr val="404040"/>
                </a:solidFill>
              </a:rPr>
              <a:t>Threats: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Some cuts of meet are less expensive</a:t>
            </a:r>
          </a:p>
        </p:txBody>
      </p:sp>
    </p:spTree>
    <p:extLst>
      <p:ext uri="{BB962C8B-B14F-4D97-AF65-F5344CB8AC3E}">
        <p14:creationId xmlns:p14="http://schemas.microsoft.com/office/powerpoint/2010/main" val="151281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F4680D4-DEE2-49EE-AF90-EFEAF50AE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E28D1-8F99-ED4D-8290-564BEC45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BUCKEYE VALLEY COOP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046-387B-DE46-AF51-1B846D85F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2858703"/>
            <a:ext cx="5285791" cy="3042547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Mission:  </a:t>
            </a:r>
            <a:r>
              <a:rPr lang="en-US" dirty="0">
                <a:solidFill>
                  <a:schemeClr val="bg1"/>
                </a:solidFill>
              </a:rPr>
              <a:t>To provide a safe, local, healthy source of naturally raised beef, while at the same time, strengthening our local economy and preserving the traditions and heritage of family farms in our area.</a:t>
            </a:r>
          </a:p>
          <a:p>
            <a:r>
              <a:rPr lang="en-US" b="1" dirty="0">
                <a:solidFill>
                  <a:srgbClr val="FFFFFF"/>
                </a:solidFill>
              </a:rPr>
              <a:t>Description: </a:t>
            </a:r>
            <a:r>
              <a:rPr lang="en-US" dirty="0">
                <a:solidFill>
                  <a:srgbClr val="FFFFFF"/>
                </a:solidFill>
              </a:rPr>
              <a:t>Farmer-owned coop in Southern Ohio. This isn’t a true competitor, so not SWOT analysis was completed.</a:t>
            </a:r>
          </a:p>
          <a:p>
            <a:r>
              <a:rPr lang="en-US" b="1" dirty="0">
                <a:solidFill>
                  <a:srgbClr val="FFFFFF"/>
                </a:solidFill>
              </a:rPr>
              <a:t>Products &amp; Services:</a:t>
            </a:r>
            <a:r>
              <a:rPr lang="en-US" dirty="0">
                <a:solidFill>
                  <a:srgbClr val="FFFFFF"/>
                </a:solidFill>
              </a:rPr>
              <a:t> Beef</a:t>
            </a:r>
          </a:p>
          <a:p>
            <a:r>
              <a:rPr lang="en-US" b="1" dirty="0">
                <a:solidFill>
                  <a:srgbClr val="FFFFFF"/>
                </a:solidFill>
              </a:rPr>
              <a:t>CMS:  </a:t>
            </a:r>
            <a:r>
              <a:rPr lang="en-US" dirty="0" err="1">
                <a:solidFill>
                  <a:srgbClr val="FFFFFF"/>
                </a:solidFill>
              </a:rPr>
              <a:t>Wix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C52EE1-5085-4960-AD29-A926E62E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15AA94-C237-4412-B37B-EB317D2B0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0EB5F6-2B42-384D-B405-3906CFEA83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1" r="3643"/>
          <a:stretch/>
        </p:blipFill>
        <p:spPr>
          <a:xfrm>
            <a:off x="7956331" y="1998145"/>
            <a:ext cx="3142594" cy="254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2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F4680D4-DEE2-49EE-AF90-EFEAF50AE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E28D1-8F99-ED4D-8290-564BEC45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RED MOON 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046-387B-DE46-AF51-1B846D85F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2858703"/>
            <a:ext cx="5285791" cy="304254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Mission: </a:t>
            </a:r>
            <a:r>
              <a:rPr lang="en-US" dirty="0">
                <a:solidFill>
                  <a:srgbClr val="FFFFFF"/>
                </a:solidFill>
              </a:rPr>
              <a:t>N/A</a:t>
            </a:r>
          </a:p>
          <a:p>
            <a:r>
              <a:rPr lang="en-US" b="1" dirty="0">
                <a:solidFill>
                  <a:srgbClr val="FFFFFF"/>
                </a:solidFill>
              </a:rPr>
              <a:t>Description: </a:t>
            </a:r>
            <a:r>
              <a:rPr lang="en-US" dirty="0">
                <a:solidFill>
                  <a:srgbClr val="FFFFFF"/>
                </a:solidFill>
              </a:rPr>
              <a:t>First-time agricultural family with ranch in South Vienna, Ohio</a:t>
            </a:r>
          </a:p>
          <a:p>
            <a:r>
              <a:rPr lang="en-US" b="1" dirty="0">
                <a:solidFill>
                  <a:srgbClr val="FFFFFF"/>
                </a:solidFill>
              </a:rPr>
              <a:t>Products &amp; Services: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Beef, pork, chicken, lamb, and chicken and duck eggs</a:t>
            </a:r>
          </a:p>
          <a:p>
            <a:r>
              <a:rPr lang="en-US" b="1" dirty="0">
                <a:solidFill>
                  <a:schemeClr val="bg1"/>
                </a:solidFill>
              </a:rPr>
              <a:t>CMS: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GrazeCart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C52EE1-5085-4960-AD29-A926E62E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15AA94-C237-4412-B37B-EB317D2B0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0EB5F6-2B42-384D-B405-3906CFEA83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85" r="2285"/>
          <a:stretch/>
        </p:blipFill>
        <p:spPr>
          <a:xfrm>
            <a:off x="7956331" y="1998145"/>
            <a:ext cx="3142594" cy="254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06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5CF4FC-1A57-0644-9761-45E78C630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Red moon ranch (CONT’D)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3D1D9-46B1-E54D-8655-F5A799758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1"/>
            <a:ext cx="8779512" cy="3038727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404040"/>
                </a:solidFill>
              </a:rPr>
              <a:t>Strengths: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Adorable photography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Offer pick-up in Worthington on Saturdays from 9AM – 12PM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Offer unique products like beef bacon and beef brats</a:t>
            </a:r>
          </a:p>
          <a:p>
            <a:r>
              <a:rPr lang="en-US" dirty="0">
                <a:solidFill>
                  <a:srgbClr val="404040"/>
                </a:solidFill>
              </a:rPr>
              <a:t>Weaknesses: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Higher costs for some cuts</a:t>
            </a:r>
          </a:p>
          <a:p>
            <a:r>
              <a:rPr lang="en-US" dirty="0">
                <a:solidFill>
                  <a:srgbClr val="404040"/>
                </a:solidFill>
              </a:rPr>
              <a:t>Opportunities: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Surpass in search engine results with well-built SEO and offer users a better ecommerce experience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Understand why costs differ in products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Blog and recipes on site are brand new additions</a:t>
            </a:r>
          </a:p>
          <a:p>
            <a:r>
              <a:rPr lang="en-US" dirty="0">
                <a:solidFill>
                  <a:srgbClr val="404040"/>
                </a:solidFill>
              </a:rPr>
              <a:t>Threats:</a:t>
            </a:r>
          </a:p>
          <a:p>
            <a:pPr lvl="1"/>
            <a:r>
              <a:rPr lang="en-US" dirty="0">
                <a:solidFill>
                  <a:srgbClr val="404040"/>
                </a:solidFill>
              </a:rPr>
              <a:t>Lower costs for some cuts</a:t>
            </a:r>
          </a:p>
        </p:txBody>
      </p:sp>
    </p:spTree>
    <p:extLst>
      <p:ext uri="{BB962C8B-B14F-4D97-AF65-F5344CB8AC3E}">
        <p14:creationId xmlns:p14="http://schemas.microsoft.com/office/powerpoint/2010/main" val="415343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F4680D4-DEE2-49EE-AF90-EFEAF50AE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1E28D1-8F99-ED4D-8290-564BEC457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1290025"/>
            <a:ext cx="5291327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COVEY RISE FARMS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046-387B-DE46-AF51-1B846D85F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2858703"/>
            <a:ext cx="5285791" cy="3042547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Mission: </a:t>
            </a:r>
            <a:r>
              <a:rPr lang="en-US" dirty="0">
                <a:solidFill>
                  <a:schemeClr val="bg1"/>
                </a:solidFill>
              </a:rPr>
              <a:t>The mission of Covey Rise Farms is to provide ecologically and morally superior agricultural products while continuing to enhance the land and provide agricultural education. </a:t>
            </a:r>
          </a:p>
          <a:p>
            <a:r>
              <a:rPr lang="en-US" b="1" dirty="0">
                <a:solidFill>
                  <a:srgbClr val="FFFFFF"/>
                </a:solidFill>
              </a:rPr>
              <a:t>Description: </a:t>
            </a:r>
            <a:r>
              <a:rPr lang="en-US" dirty="0">
                <a:solidFill>
                  <a:srgbClr val="FFFFFF"/>
                </a:solidFill>
              </a:rPr>
              <a:t>Small farm and bee colony in Radnor, Ohio</a:t>
            </a:r>
          </a:p>
          <a:p>
            <a:r>
              <a:rPr lang="en-US" b="1" dirty="0">
                <a:solidFill>
                  <a:srgbClr val="FFFFFF"/>
                </a:solidFill>
              </a:rPr>
              <a:t>Products &amp; Services: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Pastured chicken, eggs, lamb, pork, turkeys, honey, soap</a:t>
            </a:r>
          </a:p>
          <a:p>
            <a:r>
              <a:rPr lang="en-US" b="1" dirty="0">
                <a:solidFill>
                  <a:srgbClr val="FFFFFF"/>
                </a:solidFill>
              </a:rPr>
              <a:t>CMS: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GrazeCart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C52EE1-5085-4960-AD29-A926E62E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15AA94-C237-4412-B37B-EB317D2B0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0EB5F6-2B42-384D-B405-3906CFEA83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116" t="-19929" r="-1863" b="-20182"/>
          <a:stretch/>
        </p:blipFill>
        <p:spPr>
          <a:xfrm>
            <a:off x="7956331" y="1998145"/>
            <a:ext cx="3142594" cy="254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30773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2">
      <a:dk1>
        <a:srgbClr val="000000"/>
      </a:dk1>
      <a:lt1>
        <a:srgbClr val="FFFFFF"/>
      </a:lt1>
      <a:dk2>
        <a:srgbClr val="AF1226"/>
      </a:dk2>
      <a:lt2>
        <a:srgbClr val="B0CDC9"/>
      </a:lt2>
      <a:accent1>
        <a:srgbClr val="717C33"/>
      </a:accent1>
      <a:accent2>
        <a:srgbClr val="A1272C"/>
      </a:accent2>
      <a:accent3>
        <a:srgbClr val="BA9B79"/>
      </a:accent3>
      <a:accent4>
        <a:srgbClr val="554737"/>
      </a:accent4>
      <a:accent5>
        <a:srgbClr val="675D30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1058</Words>
  <Application>Microsoft Macintosh PowerPoint</Application>
  <PresentationFormat>Widescreen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Corbel</vt:lpstr>
      <vt:lpstr>Gill Sans MT</vt:lpstr>
      <vt:lpstr>Parcel</vt:lpstr>
      <vt:lpstr>CABB FARMS Competitor, GAP &amp; POS Analysis</vt:lpstr>
      <vt:lpstr>CURRENT MARKET LANDSCAPE</vt:lpstr>
      <vt:lpstr>COMPETITORS ANALYZED</vt:lpstr>
      <vt:lpstr>F.H. Farms</vt:lpstr>
      <vt:lpstr>F.H. FARMS (CONT’D)</vt:lpstr>
      <vt:lpstr>BUCKEYE VALLEY COOP</vt:lpstr>
      <vt:lpstr>RED MOON RANCH</vt:lpstr>
      <vt:lpstr>Red moon ranch (CONT’D)</vt:lpstr>
      <vt:lpstr>COVEY RISE FARMS</vt:lpstr>
      <vt:lpstr>Covey rise farms (CONT’D)</vt:lpstr>
      <vt:lpstr>GAP ANALYSIS</vt:lpstr>
      <vt:lpstr>POINT OF SALE ANALYSIS</vt:lpstr>
      <vt:lpstr>Point of sale current landscape</vt:lpstr>
      <vt:lpstr>POS Systems analyzed</vt:lpstr>
      <vt:lpstr>GrazeCart</vt:lpstr>
      <vt:lpstr>Barn2door</vt:lpstr>
      <vt:lpstr>RECOMMENDATION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CABB FARMS Competitor, GAP &amp; POS Analysis</dc:title>
  <dc:creator>Cassandra Snyder</dc:creator>
  <cp:lastModifiedBy>Cassandra Snyder</cp:lastModifiedBy>
  <cp:revision>15</cp:revision>
  <dcterms:created xsi:type="dcterms:W3CDTF">2021-02-07T20:52:25Z</dcterms:created>
  <dcterms:modified xsi:type="dcterms:W3CDTF">2021-02-07T23:16:32Z</dcterms:modified>
</cp:coreProperties>
</file>