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0"/>
  </p:notesMasterIdLst>
  <p:sldIdLst>
    <p:sldId id="256" r:id="rId2"/>
    <p:sldId id="277" r:id="rId3"/>
    <p:sldId id="278" r:id="rId4"/>
    <p:sldId id="279" r:id="rId5"/>
    <p:sldId id="280" r:id="rId6"/>
    <p:sldId id="281" r:id="rId7"/>
    <p:sldId id="282" r:id="rId8"/>
    <p:sldId id="28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24"/>
    <p:restoredTop sz="73982"/>
  </p:normalViewPr>
  <p:slideViewPr>
    <p:cSldViewPr snapToGrid="0" snapToObjects="1">
      <p:cViewPr>
        <p:scale>
          <a:sx n="103" d="100"/>
          <a:sy n="103" d="100"/>
        </p:scale>
        <p:origin x="456" y="144"/>
      </p:cViewPr>
      <p:guideLst/>
    </p:cSldViewPr>
  </p:slideViewPr>
  <p:notesTextViewPr>
    <p:cViewPr>
      <p:scale>
        <a:sx n="65" d="100"/>
        <a:sy n="6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7703E-17CB-174B-8D5F-D35358062FBF}" type="datetimeFigureOut">
              <a:rPr lang="en-US" smtClean="0"/>
              <a:t>3/28/21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5DB16B-4815-8245-9A9D-5979DB35781B}" type="slidenum">
              <a:rPr lang="en-US" smtClean="0"/>
              <a:t>‹#›</a:t>
            </a:fld>
            <a:endParaRPr lang="en-US"/>
          </a:p>
        </p:txBody>
      </p:sp>
    </p:spTree>
    <p:extLst>
      <p:ext uri="{BB962C8B-B14F-4D97-AF65-F5344CB8AC3E}">
        <p14:creationId xmlns:p14="http://schemas.microsoft.com/office/powerpoint/2010/main" val="2042548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DB16B-4815-8245-9A9D-5979DB35781B}" type="slidenum">
              <a:rPr lang="en-US" smtClean="0"/>
              <a:t>3</a:t>
            </a:fld>
            <a:endParaRPr lang="en-US"/>
          </a:p>
        </p:txBody>
      </p:sp>
    </p:spTree>
    <p:extLst>
      <p:ext uri="{BB962C8B-B14F-4D97-AF65-F5344CB8AC3E}">
        <p14:creationId xmlns:p14="http://schemas.microsoft.com/office/powerpoint/2010/main" val="135995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Finds out she is pregnant; has important conversations with doctor about nutrition and what to eat while expecting.</a:t>
            </a:r>
          </a:p>
          <a:p>
            <a:r>
              <a:rPr lang="en-US" dirty="0"/>
              <a:t>2 – Discusses nutrition with regular yoga class at the gym.</a:t>
            </a:r>
          </a:p>
          <a:p>
            <a:r>
              <a:rPr lang="en-US" dirty="0"/>
              <a:t>3 – Googles “hormone-free beef near me”.</a:t>
            </a:r>
          </a:p>
          <a:p>
            <a:r>
              <a:rPr lang="en-US" dirty="0"/>
              <a:t>4 – Researches beef suppliers at local Worthington Farmer’s Market where she frequents.</a:t>
            </a:r>
          </a:p>
          <a:p>
            <a:r>
              <a:rPr lang="en-US" dirty="0"/>
              <a:t>5 – Asks “Worthington Mom’s in the Know” group on Facebook for recommendations on beef suppliers.</a:t>
            </a:r>
          </a:p>
          <a:p>
            <a:r>
              <a:rPr lang="en-US" dirty="0"/>
              <a:t>5 – Visits website to learn more.</a:t>
            </a:r>
          </a:p>
          <a:p>
            <a:r>
              <a:rPr lang="en-US" dirty="0"/>
              <a:t>6 – Visits Worthington Farmer’s Market to learn more.</a:t>
            </a:r>
          </a:p>
          <a:p>
            <a:r>
              <a:rPr lang="en-US" dirty="0"/>
              <a:t>7 – Stops at booth at Worthington Farmer’s Market.</a:t>
            </a:r>
          </a:p>
          <a:p>
            <a:r>
              <a:rPr lang="en-US" dirty="0"/>
              <a:t>8 – Purchases ground beef in person and asks about online shipping.</a:t>
            </a:r>
          </a:p>
          <a:p>
            <a:r>
              <a:rPr lang="en-US" dirty="0"/>
              <a:t>9 – Signs up for email notifications for when online purchases are available. </a:t>
            </a:r>
          </a:p>
          <a:p>
            <a:r>
              <a:rPr lang="en-US" dirty="0"/>
              <a:t>10 – Follows on Facebook.</a:t>
            </a:r>
          </a:p>
          <a:p>
            <a:r>
              <a:rPr lang="en-US" dirty="0"/>
              <a:t>11 – Checks website regularly for online options.</a:t>
            </a:r>
          </a:p>
        </p:txBody>
      </p:sp>
      <p:sp>
        <p:nvSpPr>
          <p:cNvPr id="4" name="Slide Number Placeholder 3"/>
          <p:cNvSpPr>
            <a:spLocks noGrp="1"/>
          </p:cNvSpPr>
          <p:nvPr>
            <p:ph type="sldNum" sz="quarter" idx="5"/>
          </p:nvPr>
        </p:nvSpPr>
        <p:spPr/>
        <p:txBody>
          <a:bodyPr/>
          <a:lstStyle/>
          <a:p>
            <a:fld id="{EA5DB16B-4815-8245-9A9D-5979DB35781B}" type="slidenum">
              <a:rPr lang="en-US" smtClean="0"/>
              <a:t>4</a:t>
            </a:fld>
            <a:endParaRPr lang="en-US"/>
          </a:p>
        </p:txBody>
      </p:sp>
    </p:spTree>
    <p:extLst>
      <p:ext uri="{BB962C8B-B14F-4D97-AF65-F5344CB8AC3E}">
        <p14:creationId xmlns:p14="http://schemas.microsoft.com/office/powerpoint/2010/main" val="201938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Volunteers at Westerville Farmers Market and sees CABB booth. Has discussion with team there.</a:t>
            </a:r>
          </a:p>
          <a:p>
            <a:r>
              <a:rPr lang="en-US" dirty="0"/>
              <a:t>2 – Sees discussion about healthiness of beef on Westerville Mom’s in the Know Facebook group.</a:t>
            </a:r>
          </a:p>
          <a:p>
            <a:r>
              <a:rPr lang="en-US" dirty="0"/>
              <a:t>3 – Googles difference between beef types (organic, grain-fed, grass-fed, etc.)</a:t>
            </a:r>
          </a:p>
          <a:p>
            <a:r>
              <a:rPr lang="en-US" dirty="0"/>
              <a:t>4 – Visits website to learn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 Talks to friend who also volunteers at the Farmers Market who gives a recommendation.</a:t>
            </a:r>
          </a:p>
          <a:p>
            <a:r>
              <a:rPr lang="en-US" dirty="0"/>
              <a:t>6 – Visits booth again at next Farmers Market to learn more. </a:t>
            </a:r>
          </a:p>
          <a:p>
            <a:r>
              <a:rPr lang="en-US" dirty="0"/>
              <a:t>7 – Purchases a roast for the crockpot, summer sausage for a charcuterie board, and smoked dog bones for the dog.</a:t>
            </a:r>
          </a:p>
          <a:p>
            <a:r>
              <a:rPr lang="en-US" dirty="0"/>
              <a:t>8 – Because of the quality of the meat, becomes a regular at the Farmers Market booth.</a:t>
            </a:r>
          </a:p>
          <a:p>
            <a:r>
              <a:rPr lang="en-US" dirty="0"/>
              <a:t>9 – Visits website during winter months to purchase online products (when available)</a:t>
            </a:r>
          </a:p>
          <a:p>
            <a:endParaRPr lang="en-US" dirty="0"/>
          </a:p>
          <a:p>
            <a:endParaRPr lang="en-US" dirty="0"/>
          </a:p>
        </p:txBody>
      </p:sp>
      <p:sp>
        <p:nvSpPr>
          <p:cNvPr id="4" name="Slide Number Placeholder 3"/>
          <p:cNvSpPr>
            <a:spLocks noGrp="1"/>
          </p:cNvSpPr>
          <p:nvPr>
            <p:ph type="sldNum" sz="quarter" idx="5"/>
          </p:nvPr>
        </p:nvSpPr>
        <p:spPr/>
        <p:txBody>
          <a:bodyPr/>
          <a:lstStyle/>
          <a:p>
            <a:fld id="{EA5DB16B-4815-8245-9A9D-5979DB35781B}" type="slidenum">
              <a:rPr lang="en-US" smtClean="0"/>
              <a:t>6</a:t>
            </a:fld>
            <a:endParaRPr lang="en-US"/>
          </a:p>
        </p:txBody>
      </p:sp>
    </p:spTree>
    <p:extLst>
      <p:ext uri="{BB962C8B-B14F-4D97-AF65-F5344CB8AC3E}">
        <p14:creationId xmlns:p14="http://schemas.microsoft.com/office/powerpoint/2010/main" val="1370748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5DB16B-4815-8245-9A9D-5979DB35781B}" type="slidenum">
              <a:rPr lang="en-US" smtClean="0"/>
              <a:t>7</a:t>
            </a:fld>
            <a:endParaRPr lang="en-US"/>
          </a:p>
        </p:txBody>
      </p:sp>
    </p:spTree>
    <p:extLst>
      <p:ext uri="{BB962C8B-B14F-4D97-AF65-F5344CB8AC3E}">
        <p14:creationId xmlns:p14="http://schemas.microsoft.com/office/powerpoint/2010/main" val="181904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 Jean spoke with her dietitian friend after her husband’s heart attack to figure out how she should change her diet. Her friend suggests whole grains, lots of greens, and lean, grass-fed beef</a:t>
            </a:r>
          </a:p>
          <a:p>
            <a:r>
              <a:rPr lang="en-US" dirty="0"/>
              <a:t>2 – Jean goes on to Google to find “grass-fed beef near Dublin, Ohio”, which leads her to the Worthington Farmer’s Market website</a:t>
            </a:r>
          </a:p>
          <a:p>
            <a:r>
              <a:rPr lang="en-US" dirty="0"/>
              <a:t>3 – The Worthington Farmers Market website links back to the CABB website where Jean learns more about the benefits of grass-fed beef.</a:t>
            </a:r>
          </a:p>
          <a:p>
            <a:r>
              <a:rPr lang="en-US" dirty="0"/>
              <a:t>4 – She returns to Google to figure out the closest location.</a:t>
            </a:r>
          </a:p>
          <a:p>
            <a:r>
              <a:rPr lang="en-US" dirty="0"/>
              <a:t>5 – Jean visits the Worthington Farmers Market to chat with the team at the booth in person.</a:t>
            </a:r>
          </a:p>
          <a:p>
            <a:r>
              <a:rPr lang="en-US" dirty="0"/>
              <a:t>6 – She doesn’t purchase anything, because she wants to learn more. She chats with her dietitian friend once more to make sure she was making a good choice and to get recipe recommendations.</a:t>
            </a:r>
          </a:p>
          <a:p>
            <a:r>
              <a:rPr lang="en-US" dirty="0"/>
              <a:t>7 – She emails the CABB team to find out when they’ll be at the Farmer’s Market again next.</a:t>
            </a:r>
          </a:p>
          <a:p>
            <a:r>
              <a:rPr lang="en-US" dirty="0"/>
              <a:t>8 – She visits the Farmers Market again to purchase flank steak to put on her and her husband’s salads.</a:t>
            </a:r>
          </a:p>
        </p:txBody>
      </p:sp>
      <p:sp>
        <p:nvSpPr>
          <p:cNvPr id="4" name="Slide Number Placeholder 3"/>
          <p:cNvSpPr>
            <a:spLocks noGrp="1"/>
          </p:cNvSpPr>
          <p:nvPr>
            <p:ph type="sldNum" sz="quarter" idx="5"/>
          </p:nvPr>
        </p:nvSpPr>
        <p:spPr/>
        <p:txBody>
          <a:bodyPr/>
          <a:lstStyle/>
          <a:p>
            <a:fld id="{EA5DB16B-4815-8245-9A9D-5979DB35781B}" type="slidenum">
              <a:rPr lang="en-US" smtClean="0"/>
              <a:t>8</a:t>
            </a:fld>
            <a:endParaRPr lang="en-US"/>
          </a:p>
        </p:txBody>
      </p:sp>
    </p:spTree>
    <p:extLst>
      <p:ext uri="{BB962C8B-B14F-4D97-AF65-F5344CB8AC3E}">
        <p14:creationId xmlns:p14="http://schemas.microsoft.com/office/powerpoint/2010/main" val="22802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3979721-C0D1-7E45-859A-21F5A9815BA3}" type="datetimeFigureOut">
              <a:rPr lang="en-US" smtClean="0"/>
              <a:t>3/28/21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3DBF2D-13C4-7C4D-BD9B-470B902268FA}" type="slidenum">
              <a:rPr lang="en-US" smtClean="0"/>
              <a:t>‹#›</a:t>
            </a:fld>
            <a:endParaRPr lang="en-US"/>
          </a:p>
        </p:txBody>
      </p:sp>
    </p:spTree>
    <p:extLst>
      <p:ext uri="{BB962C8B-B14F-4D97-AF65-F5344CB8AC3E}">
        <p14:creationId xmlns:p14="http://schemas.microsoft.com/office/powerpoint/2010/main" val="336338561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7E69510-0377-9A42-87CF-6E3BA31E0791}"/>
              </a:ext>
            </a:extLst>
          </p:cNvPr>
          <p:cNvSpPr>
            <a:spLocks noGrp="1"/>
          </p:cNvSpPr>
          <p:nvPr>
            <p:ph type="title"/>
          </p:nvPr>
        </p:nvSpPr>
        <p:spPr>
          <a:xfrm>
            <a:off x="2231135" y="235530"/>
            <a:ext cx="9642209" cy="651163"/>
          </a:xfrm>
        </p:spPr>
        <p:txBody>
          <a:bodyPr/>
          <a:lstStyle/>
          <a:p>
            <a:r>
              <a:rPr lang="en-US"/>
              <a:t>Click to edit Master title style</a:t>
            </a:r>
          </a:p>
        </p:txBody>
      </p:sp>
    </p:spTree>
    <p:extLst>
      <p:ext uri="{BB962C8B-B14F-4D97-AF65-F5344CB8AC3E}">
        <p14:creationId xmlns:p14="http://schemas.microsoft.com/office/powerpoint/2010/main" val="1624125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573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E2E17-BE82-EB42-9A1D-2543F262F5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40903-8B31-CE4A-BF53-1C53D4101A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116C99-FA4D-8246-9D3F-A2AB2A5D30B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91947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7A376-1BA9-254A-AECF-1B1003FEBE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E53371-5DD7-144A-8699-C80C83AC81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1632C6-CBBF-6D42-94D3-4A851EC283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32711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BEDDD-51B7-D544-8915-4926C94575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0A0B85-70CC-5F4D-B4CD-FE25A01615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542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F72F8C-95F1-2C47-ACCA-018984A2E75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F4286-CDEF-8E4E-86F3-BB7CFFA89F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75794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979721-C0D1-7E45-859A-21F5A9815BA3}" type="datetimeFigureOut">
              <a:rPr lang="en-US" smtClean="0"/>
              <a:t>3/28/21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3DBF2D-13C4-7C4D-BD9B-470B902268FA}" type="slidenum">
              <a:rPr lang="en-US" smtClean="0"/>
              <a:t>‹#›</a:t>
            </a:fld>
            <a:endParaRPr lang="en-US"/>
          </a:p>
        </p:txBody>
      </p:sp>
    </p:spTree>
    <p:extLst>
      <p:ext uri="{BB962C8B-B14F-4D97-AF65-F5344CB8AC3E}">
        <p14:creationId xmlns:p14="http://schemas.microsoft.com/office/powerpoint/2010/main" val="213008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3979721-C0D1-7E45-859A-21F5A9815BA3}" type="datetimeFigureOut">
              <a:rPr lang="en-US" smtClean="0"/>
              <a:t>3/28/21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3DBF2D-13C4-7C4D-BD9B-470B902268FA}" type="slidenum">
              <a:rPr lang="en-US" smtClean="0"/>
              <a:t>‹#›</a:t>
            </a:fld>
            <a:endParaRPr lang="en-US"/>
          </a:p>
        </p:txBody>
      </p:sp>
    </p:spTree>
    <p:extLst>
      <p:ext uri="{BB962C8B-B14F-4D97-AF65-F5344CB8AC3E}">
        <p14:creationId xmlns:p14="http://schemas.microsoft.com/office/powerpoint/2010/main" val="342863779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3979721-C0D1-7E45-859A-21F5A9815BA3}" type="datetimeFigureOut">
              <a:rPr lang="en-US" smtClean="0"/>
              <a:t>3/28/21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E3DBF2D-13C4-7C4D-BD9B-470B902268FA}" type="slidenum">
              <a:rPr lang="en-US" smtClean="0"/>
              <a:t>‹#›</a:t>
            </a:fld>
            <a:endParaRPr lang="en-US"/>
          </a:p>
        </p:txBody>
      </p:sp>
    </p:spTree>
    <p:extLst>
      <p:ext uri="{BB962C8B-B14F-4D97-AF65-F5344CB8AC3E}">
        <p14:creationId xmlns:p14="http://schemas.microsoft.com/office/powerpoint/2010/main" val="3496645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3979721-C0D1-7E45-859A-21F5A9815BA3}" type="datetimeFigureOut">
              <a:rPr lang="en-US" smtClean="0"/>
              <a:t>3/28/21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3DBF2D-13C4-7C4D-BD9B-470B902268FA}"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12185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3979721-C0D1-7E45-859A-21F5A9815BA3}" type="datetimeFigureOut">
              <a:rPr lang="en-US" smtClean="0"/>
              <a:t>3/28/21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3DBF2D-13C4-7C4D-BD9B-470B902268FA}" type="slidenum">
              <a:rPr lang="en-US" smtClean="0"/>
              <a:t>‹#›</a:t>
            </a:fld>
            <a:endParaRPr lang="en-US"/>
          </a:p>
        </p:txBody>
      </p:sp>
    </p:spTree>
    <p:extLst>
      <p:ext uri="{BB962C8B-B14F-4D97-AF65-F5344CB8AC3E}">
        <p14:creationId xmlns:p14="http://schemas.microsoft.com/office/powerpoint/2010/main" val="4181256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3979721-C0D1-7E45-859A-21F5A9815BA3}" type="datetimeFigureOut">
              <a:rPr lang="en-US" smtClean="0"/>
              <a:t>3/28/21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3DBF2D-13C4-7C4D-BD9B-470B902268FA}" type="slidenum">
              <a:rPr lang="en-US" smtClean="0"/>
              <a:t>‹#›</a:t>
            </a:fld>
            <a:endParaRPr lang="en-US"/>
          </a:p>
        </p:txBody>
      </p:sp>
    </p:spTree>
    <p:extLst>
      <p:ext uri="{BB962C8B-B14F-4D97-AF65-F5344CB8AC3E}">
        <p14:creationId xmlns:p14="http://schemas.microsoft.com/office/powerpoint/2010/main" val="4038785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979721-C0D1-7E45-859A-21F5A9815BA3}" type="datetimeFigureOut">
              <a:rPr lang="en-US" smtClean="0"/>
              <a:t>3/28/21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3DBF2D-13C4-7C4D-BD9B-470B902268FA}" type="slidenum">
              <a:rPr lang="en-US" smtClean="0"/>
              <a:t>‹#›</a:t>
            </a:fld>
            <a:endParaRPr lang="en-US"/>
          </a:p>
        </p:txBody>
      </p:sp>
    </p:spTree>
    <p:extLst>
      <p:ext uri="{BB962C8B-B14F-4D97-AF65-F5344CB8AC3E}">
        <p14:creationId xmlns:p14="http://schemas.microsoft.com/office/powerpoint/2010/main" val="2680111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3979721-C0D1-7E45-859A-21F5A9815BA3}" type="datetimeFigureOut">
              <a:rPr lang="en-US" smtClean="0"/>
              <a:t>3/28/21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EE3DBF2D-13C4-7C4D-BD9B-470B902268FA}" type="slidenum">
              <a:rPr lang="en-US" smtClean="0"/>
              <a:t>‹#›</a:t>
            </a:fld>
            <a:endParaRPr lang="en-US"/>
          </a:p>
        </p:txBody>
      </p:sp>
    </p:spTree>
    <p:extLst>
      <p:ext uri="{BB962C8B-B14F-4D97-AF65-F5344CB8AC3E}">
        <p14:creationId xmlns:p14="http://schemas.microsoft.com/office/powerpoint/2010/main" val="38499578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3979721-C0D1-7E45-859A-21F5A9815BA3}" type="datetimeFigureOut">
              <a:rPr lang="en-US" smtClean="0"/>
              <a:t>3/28/21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EE3DBF2D-13C4-7C4D-BD9B-470B902268FA}" type="slidenum">
              <a:rPr lang="en-US" smtClean="0"/>
              <a:t>‹#›</a:t>
            </a:fld>
            <a:endParaRPr lang="en-US"/>
          </a:p>
        </p:txBody>
      </p:sp>
    </p:spTree>
    <p:extLst>
      <p:ext uri="{BB962C8B-B14F-4D97-AF65-F5344CB8AC3E}">
        <p14:creationId xmlns:p14="http://schemas.microsoft.com/office/powerpoint/2010/main" val="3987101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979721-C0D1-7E45-859A-21F5A9815BA3}" type="datetimeFigureOut">
              <a:rPr lang="en-US" smtClean="0"/>
              <a:t>3/28/21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DBF2D-13C4-7C4D-BD9B-470B902268FA}" type="slidenum">
              <a:rPr lang="en-US" smtClean="0"/>
              <a:t>‹#›</a:t>
            </a:fld>
            <a:endParaRPr lang="en-US"/>
          </a:p>
        </p:txBody>
      </p:sp>
    </p:spTree>
    <p:extLst>
      <p:ext uri="{BB962C8B-B14F-4D97-AF65-F5344CB8AC3E}">
        <p14:creationId xmlns:p14="http://schemas.microsoft.com/office/powerpoint/2010/main" val="3678959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979721-C0D1-7E45-859A-21F5A9815BA3}" type="datetimeFigureOut">
              <a:rPr lang="en-US" smtClean="0"/>
              <a:t>3/28/21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3DBF2D-13C4-7C4D-BD9B-470B902268FA}" type="slidenum">
              <a:rPr lang="en-US" smtClean="0"/>
              <a:t>‹#›</a:t>
            </a:fld>
            <a:endParaRPr lang="en-US"/>
          </a:p>
        </p:txBody>
      </p:sp>
    </p:spTree>
    <p:extLst>
      <p:ext uri="{BB962C8B-B14F-4D97-AF65-F5344CB8AC3E}">
        <p14:creationId xmlns:p14="http://schemas.microsoft.com/office/powerpoint/2010/main" val="3131937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A575-B424-574B-803D-8A4C20FE8B2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1EDED-D752-A246-AF3C-2D55D3B9EA6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82520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3DF57-CD9C-EF4D-9747-F80B88D32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1A80E4D-6AA4-0C41-87A9-B47C6097C00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535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A745-9127-6B4E-81A2-42331EA1214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20F93-1243-5647-9FD4-1D87D352BB1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04560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CE7D2-EA48-D340-8AEC-7C14CB5135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F7BBB7-4C55-6F4D-A25F-DF8A30860E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61CE9C-3284-6342-A13D-70D715702F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010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F9D1-C5E4-3341-8601-326BCD1CC85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6EDE78-662C-EC43-9350-7CCBCFAD864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82F7FD-19A0-6245-8532-2421E8A019E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05D527-A997-D548-A3D5-CFB607185C3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2CCEFA-1E46-2E47-9B21-BFE88A35488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9709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7D17-4AA9-BE4E-A187-C1234C58D8E1}"/>
              </a:ext>
            </a:extLst>
          </p:cNvPr>
          <p:cNvSpPr>
            <a:spLocks noGrp="1"/>
          </p:cNvSpPr>
          <p:nvPr>
            <p:ph type="title"/>
          </p:nvPr>
        </p:nvSpPr>
        <p:spPr>
          <a:xfrm>
            <a:off x="838200" y="365126"/>
            <a:ext cx="10515600" cy="648666"/>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1400428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7008-0444-3145-B2C6-1DE0E675D411}"/>
              </a:ext>
            </a:extLst>
          </p:cNvPr>
          <p:cNvSpPr>
            <a:spLocks noGrp="1"/>
          </p:cNvSpPr>
          <p:nvPr>
            <p:ph type="title"/>
          </p:nvPr>
        </p:nvSpPr>
        <p:spPr>
          <a:xfrm>
            <a:off x="4522304" y="295216"/>
            <a:ext cx="7159488" cy="609245"/>
          </a:xfrm>
        </p:spPr>
        <p:txBody>
          <a:bodyPr/>
          <a:lstStyle/>
          <a:p>
            <a:r>
              <a:rPr lang="en-US"/>
              <a:t>Click to edit Master title style</a:t>
            </a:r>
          </a:p>
        </p:txBody>
      </p:sp>
    </p:spTree>
    <p:extLst>
      <p:ext uri="{BB962C8B-B14F-4D97-AF65-F5344CB8AC3E}">
        <p14:creationId xmlns:p14="http://schemas.microsoft.com/office/powerpoint/2010/main" val="1571199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3979721-C0D1-7E45-859A-21F5A9815BA3}" type="datetimeFigureOut">
              <a:rPr lang="en-US" smtClean="0"/>
              <a:t>3/28/21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E3DBF2D-13C4-7C4D-BD9B-470B902268FA}" type="slidenum">
              <a:rPr lang="en-US" smtClean="0"/>
              <a:t>‹#›</a:t>
            </a:fld>
            <a:endParaRPr lang="en-US"/>
          </a:p>
        </p:txBody>
      </p:sp>
    </p:spTree>
    <p:extLst>
      <p:ext uri="{BB962C8B-B14F-4D97-AF65-F5344CB8AC3E}">
        <p14:creationId xmlns:p14="http://schemas.microsoft.com/office/powerpoint/2010/main" val="8701891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85" r:id="rId4"/>
    <p:sldLayoutId id="2147483686" r:id="rId5"/>
    <p:sldLayoutId id="2147483687" r:id="rId6"/>
    <p:sldLayoutId id="2147483688" r:id="rId7"/>
    <p:sldLayoutId id="2147483689" r:id="rId8"/>
    <p:sldLayoutId id="2147483696" r:id="rId9"/>
    <p:sldLayoutId id="2147483697" r:id="rId10"/>
    <p:sldLayoutId id="2147483690" r:id="rId11"/>
    <p:sldLayoutId id="2147483691" r:id="rId12"/>
    <p:sldLayoutId id="2147483692" r:id="rId13"/>
    <p:sldLayoutId id="2147483693" r:id="rId14"/>
    <p:sldLayoutId id="2147483694" r:id="rId15"/>
    <p:sldLayoutId id="2147483695"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8.xml"/><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C8C0B-59BE-A749-B212-8E0179AD6BE6}"/>
              </a:ext>
            </a:extLst>
          </p:cNvPr>
          <p:cNvSpPr>
            <a:spLocks noGrp="1"/>
          </p:cNvSpPr>
          <p:nvPr>
            <p:ph type="ctrTitle"/>
          </p:nvPr>
        </p:nvSpPr>
        <p:spPr/>
        <p:txBody>
          <a:bodyPr/>
          <a:lstStyle/>
          <a:p>
            <a:r>
              <a:rPr lang="en-US" dirty="0"/>
              <a:t>CABB FARMS</a:t>
            </a:r>
            <a:br>
              <a:rPr lang="en-US" dirty="0"/>
            </a:br>
            <a:r>
              <a:rPr lang="en-US" sz="2400" dirty="0"/>
              <a:t>PERSONAS &amp; CUSTOMER JOURNEYS</a:t>
            </a:r>
            <a:endParaRPr lang="en-US" dirty="0"/>
          </a:p>
        </p:txBody>
      </p:sp>
      <p:sp>
        <p:nvSpPr>
          <p:cNvPr id="3" name="Subtitle 2">
            <a:extLst>
              <a:ext uri="{FF2B5EF4-FFF2-40B4-BE49-F238E27FC236}">
                <a16:creationId xmlns:a16="http://schemas.microsoft.com/office/drawing/2014/main" id="{49700D79-5288-6346-AAC2-7BD1B997A7D0}"/>
              </a:ext>
            </a:extLst>
          </p:cNvPr>
          <p:cNvSpPr>
            <a:spLocks noGrp="1"/>
          </p:cNvSpPr>
          <p:nvPr>
            <p:ph type="subTitle" idx="1"/>
          </p:nvPr>
        </p:nvSpPr>
        <p:spPr/>
        <p:txBody>
          <a:bodyPr/>
          <a:lstStyle/>
          <a:p>
            <a:r>
              <a:rPr lang="en-US" dirty="0"/>
              <a:t>PREPARED MARCH 2021</a:t>
            </a:r>
          </a:p>
        </p:txBody>
      </p:sp>
    </p:spTree>
    <p:extLst>
      <p:ext uri="{BB962C8B-B14F-4D97-AF65-F5344CB8AC3E}">
        <p14:creationId xmlns:p14="http://schemas.microsoft.com/office/powerpoint/2010/main" val="2363187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E95439-7BF5-8443-932B-68ABE496B61C}"/>
              </a:ext>
            </a:extLst>
          </p:cNvPr>
          <p:cNvPicPr>
            <a:picLocks noChangeAspect="1"/>
          </p:cNvPicPr>
          <p:nvPr/>
        </p:nvPicPr>
        <p:blipFill rotWithShape="1">
          <a:blip r:embed="rId2"/>
          <a:srcRect l="9246" r="25199"/>
          <a:stretch/>
        </p:blipFill>
        <p:spPr>
          <a:xfrm>
            <a:off x="8501234" y="1461096"/>
            <a:ext cx="2277979" cy="2286000"/>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338F1900-8823-3941-B458-1B61E5E7FBB6}"/>
              </a:ext>
            </a:extLst>
          </p:cNvPr>
          <p:cNvPicPr>
            <a:picLocks noChangeAspect="1"/>
          </p:cNvPicPr>
          <p:nvPr/>
        </p:nvPicPr>
        <p:blipFill rotWithShape="1">
          <a:blip r:embed="rId3"/>
          <a:srcRect l="632" t="38" r="33058" b="-38"/>
          <a:stretch/>
        </p:blipFill>
        <p:spPr>
          <a:xfrm>
            <a:off x="3742001" y="1461962"/>
            <a:ext cx="2272489" cy="228600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A6EAD95-79B9-694C-9BCA-75623E55456C}"/>
              </a:ext>
            </a:extLst>
          </p:cNvPr>
          <p:cNvPicPr>
            <a:picLocks noChangeAspect="1"/>
          </p:cNvPicPr>
          <p:nvPr/>
        </p:nvPicPr>
        <p:blipFill rotWithShape="1">
          <a:blip r:embed="rId4"/>
          <a:srcRect l="32505" t="21303" r="15197" b="30"/>
          <a:stretch/>
        </p:blipFill>
        <p:spPr>
          <a:xfrm>
            <a:off x="6143171" y="1461096"/>
            <a:ext cx="2277979" cy="228600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01A34A8-FC62-ED4B-8338-31C56C98F995}"/>
              </a:ext>
            </a:extLst>
          </p:cNvPr>
          <p:cNvPicPr>
            <a:picLocks noChangeAspect="1"/>
          </p:cNvPicPr>
          <p:nvPr/>
        </p:nvPicPr>
        <p:blipFill>
          <a:blip r:embed="rId5"/>
          <a:srcRect l="16753" r="16753"/>
          <a:stretch/>
        </p:blipFill>
        <p:spPr>
          <a:xfrm>
            <a:off x="1359373" y="1468184"/>
            <a:ext cx="2280885" cy="2286000"/>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DE565622-E1EE-BC4F-8395-800CBFCA2254}"/>
              </a:ext>
            </a:extLst>
          </p:cNvPr>
          <p:cNvSpPr/>
          <p:nvPr/>
        </p:nvSpPr>
        <p:spPr>
          <a:xfrm>
            <a:off x="1370275" y="3837524"/>
            <a:ext cx="2286000" cy="2286000"/>
          </a:xfrm>
          <a:prstGeom prst="rect">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IN" dirty="0">
              <a:solidFill>
                <a:srgbClr val="FFFFFF"/>
              </a:solidFill>
            </a:endParaRPr>
          </a:p>
        </p:txBody>
      </p:sp>
      <p:sp>
        <p:nvSpPr>
          <p:cNvPr id="7" name="Rectangle 6">
            <a:extLst>
              <a:ext uri="{FF2B5EF4-FFF2-40B4-BE49-F238E27FC236}">
                <a16:creationId xmlns:a16="http://schemas.microsoft.com/office/drawing/2014/main" id="{4D58D755-770B-4B4D-920F-95B4E97AE129}"/>
              </a:ext>
            </a:extLst>
          </p:cNvPr>
          <p:cNvSpPr/>
          <p:nvPr/>
        </p:nvSpPr>
        <p:spPr>
          <a:xfrm>
            <a:off x="6112890" y="3851369"/>
            <a:ext cx="2286000" cy="2286000"/>
          </a:xfrm>
          <a:prstGeom prst="rect">
            <a:avLst/>
          </a:prstGeom>
          <a:solidFill>
            <a:schemeClr val="accent4"/>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IN" dirty="0">
              <a:solidFill>
                <a:srgbClr val="FFFFFF"/>
              </a:solidFill>
            </a:endParaRPr>
          </a:p>
        </p:txBody>
      </p:sp>
      <p:sp>
        <p:nvSpPr>
          <p:cNvPr id="8" name="Rectangle 7">
            <a:extLst>
              <a:ext uri="{FF2B5EF4-FFF2-40B4-BE49-F238E27FC236}">
                <a16:creationId xmlns:a16="http://schemas.microsoft.com/office/drawing/2014/main" id="{8A9BD92B-A105-E04B-8DFA-8BE2E8A0FAE7}"/>
              </a:ext>
            </a:extLst>
          </p:cNvPr>
          <p:cNvSpPr/>
          <p:nvPr/>
        </p:nvSpPr>
        <p:spPr>
          <a:xfrm>
            <a:off x="3742000" y="3837524"/>
            <a:ext cx="2286000" cy="2286000"/>
          </a:xfrm>
          <a:prstGeom prst="rect">
            <a:avLst/>
          </a:prstGeom>
          <a:solidFill>
            <a:schemeClr val="accent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IN" dirty="0">
              <a:solidFill>
                <a:srgbClr val="FFFFFF"/>
              </a:solidFill>
            </a:endParaRPr>
          </a:p>
        </p:txBody>
      </p:sp>
      <p:sp>
        <p:nvSpPr>
          <p:cNvPr id="9" name="TextBox 8">
            <a:extLst>
              <a:ext uri="{FF2B5EF4-FFF2-40B4-BE49-F238E27FC236}">
                <a16:creationId xmlns:a16="http://schemas.microsoft.com/office/drawing/2014/main" id="{A38301B3-85E9-E04B-83DC-1AA1CB37EB76}"/>
              </a:ext>
            </a:extLst>
          </p:cNvPr>
          <p:cNvSpPr txBox="1"/>
          <p:nvPr/>
        </p:nvSpPr>
        <p:spPr>
          <a:xfrm>
            <a:off x="1596566" y="4666489"/>
            <a:ext cx="2145434" cy="1200329"/>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FFFFFF"/>
                </a:solidFill>
                <a:latin typeface="Century Gothic" panose="020B0502020202020204" pitchFamily="34" charset="0"/>
                <a:cs typeface="Arial" panose="020B0604020202020204" pitchFamily="34" charset="0"/>
              </a:rPr>
              <a:t>BRITANNI</a:t>
            </a:r>
          </a:p>
          <a:p>
            <a:pPr eaLnBrk="0" fontAlgn="base" hangingPunct="0">
              <a:spcBef>
                <a:spcPct val="0"/>
              </a:spcBef>
              <a:spcAft>
                <a:spcPct val="0"/>
              </a:spcAft>
            </a:pPr>
            <a:r>
              <a:rPr lang="en-US" sz="2400" b="1" dirty="0">
                <a:solidFill>
                  <a:srgbClr val="FFFFFF"/>
                </a:solidFill>
                <a:latin typeface="Century Gothic" panose="020B0502020202020204" pitchFamily="34" charset="0"/>
                <a:cs typeface="Arial" panose="020B0604020202020204" pitchFamily="34" charset="0"/>
              </a:rPr>
              <a:t>FEMALE</a:t>
            </a:r>
          </a:p>
          <a:p>
            <a:pPr eaLnBrk="0" fontAlgn="base" hangingPunct="0">
              <a:spcBef>
                <a:spcPct val="0"/>
              </a:spcBef>
              <a:spcAft>
                <a:spcPct val="0"/>
              </a:spcAft>
            </a:pPr>
            <a:r>
              <a:rPr lang="en-US" sz="2400" b="1" dirty="0">
                <a:solidFill>
                  <a:srgbClr val="FFFFFF"/>
                </a:solidFill>
                <a:latin typeface="Century Gothic" panose="020B0502020202020204" pitchFamily="34" charset="0"/>
                <a:cs typeface="Arial" panose="020B0604020202020204" pitchFamily="34" charset="0"/>
              </a:rPr>
              <a:t>25-34</a:t>
            </a:r>
            <a:endParaRPr lang="en-IN" sz="2400" b="1" dirty="0">
              <a:solidFill>
                <a:srgbClr val="FFFFFF"/>
              </a:solidFill>
              <a:latin typeface="Century Gothic" panose="020B0502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E2E3A92-B03F-DD42-9793-AC35264335D9}"/>
              </a:ext>
            </a:extLst>
          </p:cNvPr>
          <p:cNvSpPr txBox="1"/>
          <p:nvPr/>
        </p:nvSpPr>
        <p:spPr>
          <a:xfrm>
            <a:off x="3968868" y="4657252"/>
            <a:ext cx="2144022" cy="1200329"/>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FFFFFF"/>
                </a:solidFill>
                <a:latin typeface="Century Gothic" panose="020B0502020202020204" pitchFamily="34" charset="0"/>
                <a:cs typeface="Arial" panose="020B0604020202020204" pitchFamily="34" charset="0"/>
              </a:rPr>
              <a:t>KATIE</a:t>
            </a:r>
            <a:br>
              <a:rPr lang="en-US" sz="2400" b="1" dirty="0">
                <a:solidFill>
                  <a:srgbClr val="FFFFFF"/>
                </a:solidFill>
                <a:latin typeface="Century Gothic" panose="020B0502020202020204" pitchFamily="34" charset="0"/>
                <a:cs typeface="Arial" panose="020B0604020202020204" pitchFamily="34" charset="0"/>
              </a:rPr>
            </a:br>
            <a:r>
              <a:rPr lang="en-US" sz="2400" b="1" dirty="0">
                <a:solidFill>
                  <a:srgbClr val="FFFFFF"/>
                </a:solidFill>
                <a:latin typeface="Century Gothic" panose="020B0502020202020204" pitchFamily="34" charset="0"/>
                <a:cs typeface="Arial" panose="020B0604020202020204" pitchFamily="34" charset="0"/>
              </a:rPr>
              <a:t>FEMALE</a:t>
            </a:r>
          </a:p>
          <a:p>
            <a:pPr eaLnBrk="0" fontAlgn="base" hangingPunct="0">
              <a:spcBef>
                <a:spcPct val="0"/>
              </a:spcBef>
              <a:spcAft>
                <a:spcPct val="0"/>
              </a:spcAft>
            </a:pPr>
            <a:r>
              <a:rPr lang="en-US" sz="2400" b="1" dirty="0">
                <a:solidFill>
                  <a:srgbClr val="FFFFFF"/>
                </a:solidFill>
                <a:latin typeface="Century Gothic" panose="020B0502020202020204" pitchFamily="34" charset="0"/>
                <a:cs typeface="Arial" panose="020B0604020202020204" pitchFamily="34" charset="0"/>
              </a:rPr>
              <a:t>35-44</a:t>
            </a:r>
            <a:endParaRPr lang="en-IN" sz="2000" b="1" dirty="0">
              <a:solidFill>
                <a:srgbClr val="FFFFFF"/>
              </a:solidFill>
              <a:latin typeface="Century Gothic" panose="020B0502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45A0427-8943-7E47-A91E-D5D2DB8E1547}"/>
              </a:ext>
            </a:extLst>
          </p:cNvPr>
          <p:cNvSpPr txBox="1"/>
          <p:nvPr/>
        </p:nvSpPr>
        <p:spPr>
          <a:xfrm>
            <a:off x="6331099" y="4680334"/>
            <a:ext cx="2153516" cy="1200329"/>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FFFFFF"/>
                </a:solidFill>
                <a:latin typeface="Century Gothic" panose="020B0502020202020204" pitchFamily="34" charset="0"/>
                <a:cs typeface="Arial" panose="020B0604020202020204" pitchFamily="34" charset="0"/>
              </a:rPr>
              <a:t>JEAN</a:t>
            </a:r>
          </a:p>
          <a:p>
            <a:pPr eaLnBrk="0" fontAlgn="base" hangingPunct="0">
              <a:spcBef>
                <a:spcPct val="0"/>
              </a:spcBef>
              <a:spcAft>
                <a:spcPct val="0"/>
              </a:spcAft>
            </a:pPr>
            <a:r>
              <a:rPr lang="en-US" sz="2400" b="1" dirty="0">
                <a:solidFill>
                  <a:srgbClr val="FFFFFF"/>
                </a:solidFill>
                <a:latin typeface="Century Gothic" panose="020B0502020202020204" pitchFamily="34" charset="0"/>
                <a:cs typeface="Arial" panose="020B0604020202020204" pitchFamily="34" charset="0"/>
              </a:rPr>
              <a:t>FEMALE</a:t>
            </a:r>
          </a:p>
          <a:p>
            <a:pPr eaLnBrk="0" fontAlgn="base" hangingPunct="0">
              <a:spcBef>
                <a:spcPct val="0"/>
              </a:spcBef>
              <a:spcAft>
                <a:spcPct val="0"/>
              </a:spcAft>
            </a:pPr>
            <a:r>
              <a:rPr lang="en-US" sz="2400" b="1" dirty="0">
                <a:solidFill>
                  <a:srgbClr val="FFFFFF"/>
                </a:solidFill>
                <a:latin typeface="Century Gothic" panose="020B0502020202020204" pitchFamily="34" charset="0"/>
                <a:cs typeface="Arial" panose="020B0604020202020204" pitchFamily="34" charset="0"/>
              </a:rPr>
              <a:t>45-54</a:t>
            </a:r>
            <a:endParaRPr lang="en-IN" sz="2400" b="1" dirty="0">
              <a:solidFill>
                <a:srgbClr val="FFFFFF"/>
              </a:solidFill>
              <a:latin typeface="Century Gothic" panose="020B0502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EF57099-5D27-0944-9C03-6DED1A19CCAC}"/>
              </a:ext>
            </a:extLst>
          </p:cNvPr>
          <p:cNvSpPr/>
          <p:nvPr/>
        </p:nvSpPr>
        <p:spPr>
          <a:xfrm>
            <a:off x="8484615" y="3850719"/>
            <a:ext cx="2286000" cy="2286000"/>
          </a:xfrm>
          <a:prstGeom prst="rect">
            <a:avLst/>
          </a:prstGeom>
          <a:solidFill>
            <a:srgbClr val="00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IN" dirty="0">
              <a:solidFill>
                <a:srgbClr val="FFFFFF"/>
              </a:solidFill>
            </a:endParaRPr>
          </a:p>
        </p:txBody>
      </p:sp>
      <p:sp>
        <p:nvSpPr>
          <p:cNvPr id="13" name="TextBox 12">
            <a:extLst>
              <a:ext uri="{FF2B5EF4-FFF2-40B4-BE49-F238E27FC236}">
                <a16:creationId xmlns:a16="http://schemas.microsoft.com/office/drawing/2014/main" id="{4FB13F72-F23D-444C-9D17-8167BDBB0F56}"/>
              </a:ext>
            </a:extLst>
          </p:cNvPr>
          <p:cNvSpPr txBox="1"/>
          <p:nvPr/>
        </p:nvSpPr>
        <p:spPr>
          <a:xfrm>
            <a:off x="8710906" y="4679684"/>
            <a:ext cx="2145434" cy="1200329"/>
          </a:xfrm>
          <a:prstGeom prst="rect">
            <a:avLst/>
          </a:prstGeom>
          <a:noFill/>
        </p:spPr>
        <p:txBody>
          <a:bodyPr wrap="square" rtlCol="0">
            <a:spAutoFit/>
          </a:bodyPr>
          <a:lstStyle/>
          <a:p>
            <a:pPr eaLnBrk="0" fontAlgn="base" hangingPunct="0">
              <a:spcBef>
                <a:spcPct val="0"/>
              </a:spcBef>
              <a:spcAft>
                <a:spcPct val="0"/>
              </a:spcAft>
            </a:pPr>
            <a:r>
              <a:rPr lang="en-US" sz="2400" b="1" dirty="0">
                <a:solidFill>
                  <a:srgbClr val="FFFFFF"/>
                </a:solidFill>
                <a:latin typeface="Century Gothic" panose="020B0502020202020204" pitchFamily="34" charset="0"/>
                <a:cs typeface="Arial" panose="020B0604020202020204" pitchFamily="34" charset="0"/>
              </a:rPr>
              <a:t>PHIL</a:t>
            </a:r>
          </a:p>
          <a:p>
            <a:pPr eaLnBrk="0" fontAlgn="base" hangingPunct="0">
              <a:spcBef>
                <a:spcPct val="0"/>
              </a:spcBef>
              <a:spcAft>
                <a:spcPct val="0"/>
              </a:spcAft>
            </a:pPr>
            <a:r>
              <a:rPr lang="en-US" sz="2400" b="1" dirty="0">
                <a:solidFill>
                  <a:srgbClr val="FFFFFF"/>
                </a:solidFill>
                <a:latin typeface="Century Gothic" panose="020B0502020202020204" pitchFamily="34" charset="0"/>
                <a:cs typeface="Arial" panose="020B0604020202020204" pitchFamily="34" charset="0"/>
              </a:rPr>
              <a:t>MALE</a:t>
            </a:r>
            <a:br>
              <a:rPr lang="en-US" sz="2400" b="1" dirty="0">
                <a:solidFill>
                  <a:srgbClr val="FFFFFF"/>
                </a:solidFill>
                <a:latin typeface="Century Gothic" panose="020B0502020202020204" pitchFamily="34" charset="0"/>
                <a:cs typeface="Arial" panose="020B0604020202020204" pitchFamily="34" charset="0"/>
              </a:rPr>
            </a:br>
            <a:r>
              <a:rPr lang="en-US" sz="2400" b="1" dirty="0">
                <a:solidFill>
                  <a:srgbClr val="FFFFFF"/>
                </a:solidFill>
                <a:latin typeface="Century Gothic" panose="020B0502020202020204" pitchFamily="34" charset="0"/>
                <a:cs typeface="Arial" panose="020B0604020202020204" pitchFamily="34" charset="0"/>
              </a:rPr>
              <a:t>55 - 64</a:t>
            </a:r>
          </a:p>
        </p:txBody>
      </p:sp>
      <p:sp>
        <p:nvSpPr>
          <p:cNvPr id="16" name="Title 15">
            <a:extLst>
              <a:ext uri="{FF2B5EF4-FFF2-40B4-BE49-F238E27FC236}">
                <a16:creationId xmlns:a16="http://schemas.microsoft.com/office/drawing/2014/main" id="{07D35096-F480-7C4B-B6FE-1A56755963F9}"/>
              </a:ext>
            </a:extLst>
          </p:cNvPr>
          <p:cNvSpPr>
            <a:spLocks noGrp="1"/>
          </p:cNvSpPr>
          <p:nvPr>
            <p:ph type="title"/>
          </p:nvPr>
        </p:nvSpPr>
        <p:spPr/>
        <p:txBody>
          <a:bodyPr>
            <a:normAutofit fontScale="90000"/>
          </a:bodyPr>
          <a:lstStyle/>
          <a:p>
            <a:r>
              <a:rPr lang="en-US" dirty="0"/>
              <a:t>PERSONAS</a:t>
            </a:r>
          </a:p>
        </p:txBody>
      </p:sp>
    </p:spTree>
    <p:extLst>
      <p:ext uri="{BB962C8B-B14F-4D97-AF65-F5344CB8AC3E}">
        <p14:creationId xmlns:p14="http://schemas.microsoft.com/office/powerpoint/2010/main" val="934081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E2F8-6EAE-5049-B180-D1D12273BBAF}"/>
              </a:ext>
            </a:extLst>
          </p:cNvPr>
          <p:cNvSpPr>
            <a:spLocks noGrp="1"/>
          </p:cNvSpPr>
          <p:nvPr>
            <p:ph type="title"/>
          </p:nvPr>
        </p:nvSpPr>
        <p:spPr/>
        <p:txBody>
          <a:bodyPr>
            <a:normAutofit fontScale="90000"/>
          </a:bodyPr>
          <a:lstStyle/>
          <a:p>
            <a:r>
              <a:rPr lang="en-US" dirty="0" err="1"/>
              <a:t>BRITANni</a:t>
            </a:r>
            <a:endParaRPr lang="en-US" dirty="0"/>
          </a:p>
        </p:txBody>
      </p:sp>
      <p:sp>
        <p:nvSpPr>
          <p:cNvPr id="6" name="Rectangle 5">
            <a:extLst>
              <a:ext uri="{FF2B5EF4-FFF2-40B4-BE49-F238E27FC236}">
                <a16:creationId xmlns:a16="http://schemas.microsoft.com/office/drawing/2014/main" id="{4E165FB5-C4AF-3A47-90B7-27A45CE6245A}"/>
              </a:ext>
            </a:extLst>
          </p:cNvPr>
          <p:cNvSpPr/>
          <p:nvPr/>
        </p:nvSpPr>
        <p:spPr>
          <a:xfrm>
            <a:off x="468352" y="295216"/>
            <a:ext cx="3914462" cy="2605639"/>
          </a:xfrm>
          <a:prstGeom prst="rect">
            <a:avLst/>
          </a:prstGeom>
          <a:blipFill dpi="0" rotWithShape="1">
            <a:blip r:embed="rId3">
              <a:extLst>
                <a:ext uri="{28A0092B-C50C-407E-A947-70E740481C1C}">
                  <a14:useLocalDpi xmlns:a14="http://schemas.microsoft.com/office/drawing/2010/main" val="0"/>
                </a:ext>
              </a:extLst>
            </a:blip>
            <a:srcRect/>
            <a:stretch>
              <a:fillRect r="-3334"/>
            </a:stretch>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Table 8">
            <a:extLst>
              <a:ext uri="{FF2B5EF4-FFF2-40B4-BE49-F238E27FC236}">
                <a16:creationId xmlns:a16="http://schemas.microsoft.com/office/drawing/2014/main" id="{91CCFA7C-8D47-F74A-A2F4-F1A91EBA4C55}"/>
              </a:ext>
            </a:extLst>
          </p:cNvPr>
          <p:cNvGraphicFramePr>
            <a:graphicFrameLocks noGrp="1"/>
          </p:cNvGraphicFramePr>
          <p:nvPr>
            <p:extLst>
              <p:ext uri="{D42A27DB-BD31-4B8C-83A1-F6EECF244321}">
                <p14:modId xmlns:p14="http://schemas.microsoft.com/office/powerpoint/2010/main" val="1550508928"/>
              </p:ext>
            </p:extLst>
          </p:nvPr>
        </p:nvGraphicFramePr>
        <p:xfrm>
          <a:off x="468352" y="3021431"/>
          <a:ext cx="3914462" cy="3577131"/>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644227">
                  <a:extLst>
                    <a:ext uri="{9D8B030D-6E8A-4147-A177-3AD203B41FA5}">
                      <a16:colId xmlns:a16="http://schemas.microsoft.com/office/drawing/2014/main" val="2853689962"/>
                    </a:ext>
                  </a:extLst>
                </a:gridCol>
                <a:gridCol w="2270235">
                  <a:extLst>
                    <a:ext uri="{9D8B030D-6E8A-4147-A177-3AD203B41FA5}">
                      <a16:colId xmlns:a16="http://schemas.microsoft.com/office/drawing/2014/main" val="3581304922"/>
                    </a:ext>
                  </a:extLst>
                </a:gridCol>
              </a:tblGrid>
              <a:tr h="397459">
                <a:tc>
                  <a:txBody>
                    <a:bodyPr/>
                    <a:lstStyle/>
                    <a:p>
                      <a:r>
                        <a:rPr lang="en-US" dirty="0">
                          <a:solidFill>
                            <a:schemeClr val="bg1"/>
                          </a:solidFill>
                        </a:rPr>
                        <a:t>GENDER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solidFill>
                  </a:tcPr>
                </a:tc>
                <a:tc>
                  <a:txBody>
                    <a:bodyPr/>
                    <a:lstStyle/>
                    <a:p>
                      <a:r>
                        <a:rPr lang="en-US" dirty="0">
                          <a:solidFill>
                            <a:schemeClr val="bg1"/>
                          </a:solidFill>
                        </a:rPr>
                        <a:t>Female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2"/>
                    </a:solidFill>
                  </a:tcPr>
                </a:tc>
                <a:extLst>
                  <a:ext uri="{0D108BD9-81ED-4DB2-BD59-A6C34878D82A}">
                    <a16:rowId xmlns:a16="http://schemas.microsoft.com/office/drawing/2014/main" val="3381446123"/>
                  </a:ext>
                </a:extLst>
              </a:tr>
              <a:tr h="397459">
                <a:tc>
                  <a:txBody>
                    <a:bodyPr/>
                    <a:lstStyle/>
                    <a:p>
                      <a:r>
                        <a:rPr lang="en-US" dirty="0">
                          <a:solidFill>
                            <a:schemeClr val="bg1"/>
                          </a:solidFill>
                        </a:rPr>
                        <a:t>AGE</a:t>
                      </a:r>
                    </a:p>
                  </a:txBody>
                  <a:tcPr>
                    <a:lnL w="12700" cap="flat" cmpd="sng" algn="ctr">
                      <a:solidFill>
                        <a:schemeClr val="tx1"/>
                      </a:solidFill>
                      <a:prstDash val="solid"/>
                      <a:round/>
                      <a:headEnd type="none" w="med" len="med"/>
                      <a:tailEnd type="none" w="med" len="med"/>
                    </a:lnL>
                    <a:solidFill>
                      <a:schemeClr val="accent2"/>
                    </a:solidFill>
                  </a:tcPr>
                </a:tc>
                <a:tc>
                  <a:txBody>
                    <a:bodyPr/>
                    <a:lstStyle/>
                    <a:p>
                      <a:r>
                        <a:rPr lang="en-US" dirty="0">
                          <a:solidFill>
                            <a:schemeClr val="bg1"/>
                          </a:solidFill>
                        </a:rPr>
                        <a:t>28</a:t>
                      </a:r>
                    </a:p>
                  </a:txBody>
                  <a:tcPr>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1649066691"/>
                  </a:ext>
                </a:extLst>
              </a:tr>
              <a:tr h="397459">
                <a:tc>
                  <a:txBody>
                    <a:bodyPr/>
                    <a:lstStyle/>
                    <a:p>
                      <a:r>
                        <a:rPr lang="en-US" dirty="0">
                          <a:solidFill>
                            <a:schemeClr val="bg1"/>
                          </a:solidFill>
                        </a:rPr>
                        <a:t>GENERATION</a:t>
                      </a:r>
                    </a:p>
                  </a:txBody>
                  <a:tcPr>
                    <a:lnL w="12700" cap="flat" cmpd="sng" algn="ctr">
                      <a:solidFill>
                        <a:schemeClr val="tx1"/>
                      </a:solidFill>
                      <a:prstDash val="solid"/>
                      <a:round/>
                      <a:headEnd type="none" w="med" len="med"/>
                      <a:tailEnd type="none" w="med" len="med"/>
                    </a:lnL>
                    <a:solidFill>
                      <a:schemeClr val="accent2"/>
                    </a:solidFill>
                  </a:tcPr>
                </a:tc>
                <a:tc>
                  <a:txBody>
                    <a:bodyPr/>
                    <a:lstStyle/>
                    <a:p>
                      <a:r>
                        <a:rPr lang="en-US" dirty="0">
                          <a:solidFill>
                            <a:schemeClr val="bg1"/>
                          </a:solidFill>
                        </a:rPr>
                        <a:t>Millennial</a:t>
                      </a:r>
                    </a:p>
                  </a:txBody>
                  <a:tcPr>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3886499646"/>
                  </a:ext>
                </a:extLst>
              </a:tr>
              <a:tr h="397459">
                <a:tc>
                  <a:txBody>
                    <a:bodyPr/>
                    <a:lstStyle/>
                    <a:p>
                      <a:r>
                        <a:rPr lang="en-US" dirty="0">
                          <a:solidFill>
                            <a:schemeClr val="bg1"/>
                          </a:solidFill>
                        </a:rPr>
                        <a:t>STATUS</a:t>
                      </a:r>
                    </a:p>
                  </a:txBody>
                  <a:tcPr>
                    <a:lnL w="12700" cap="flat" cmpd="sng" algn="ctr">
                      <a:solidFill>
                        <a:schemeClr val="tx1"/>
                      </a:solidFill>
                      <a:prstDash val="solid"/>
                      <a:round/>
                      <a:headEnd type="none" w="med" len="med"/>
                      <a:tailEnd type="none" w="med" len="med"/>
                    </a:lnL>
                    <a:solidFill>
                      <a:schemeClr val="accent2"/>
                    </a:solidFill>
                  </a:tcPr>
                </a:tc>
                <a:tc>
                  <a:txBody>
                    <a:bodyPr/>
                    <a:lstStyle/>
                    <a:p>
                      <a:r>
                        <a:rPr lang="en-US" dirty="0">
                          <a:solidFill>
                            <a:schemeClr val="bg1"/>
                          </a:solidFill>
                        </a:rPr>
                        <a:t>Married</a:t>
                      </a:r>
                    </a:p>
                  </a:txBody>
                  <a:tcPr>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3718305061"/>
                  </a:ext>
                </a:extLst>
              </a:tr>
              <a:tr h="397459">
                <a:tc>
                  <a:txBody>
                    <a:bodyPr/>
                    <a:lstStyle/>
                    <a:p>
                      <a:r>
                        <a:rPr lang="en-US" dirty="0">
                          <a:solidFill>
                            <a:schemeClr val="bg1"/>
                          </a:solidFill>
                        </a:rPr>
                        <a:t>KIDS</a:t>
                      </a:r>
                    </a:p>
                  </a:txBody>
                  <a:tcPr>
                    <a:lnL w="12700" cap="flat" cmpd="sng" algn="ctr">
                      <a:solidFill>
                        <a:schemeClr val="tx1"/>
                      </a:solidFill>
                      <a:prstDash val="solid"/>
                      <a:round/>
                      <a:headEnd type="none" w="med" len="med"/>
                      <a:tailEnd type="none" w="med" len="med"/>
                    </a:lnL>
                    <a:solidFill>
                      <a:schemeClr val="accent2"/>
                    </a:solidFill>
                  </a:tcPr>
                </a:tc>
                <a:tc>
                  <a:txBody>
                    <a:bodyPr/>
                    <a:lstStyle/>
                    <a:p>
                      <a:r>
                        <a:rPr lang="en-US" dirty="0">
                          <a:solidFill>
                            <a:schemeClr val="bg1"/>
                          </a:solidFill>
                        </a:rPr>
                        <a:t>Pregnant with 1st</a:t>
                      </a:r>
                    </a:p>
                  </a:txBody>
                  <a:tcPr>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786030620"/>
                  </a:ext>
                </a:extLst>
              </a:tr>
              <a:tr h="397459">
                <a:tc>
                  <a:txBody>
                    <a:bodyPr/>
                    <a:lstStyle/>
                    <a:p>
                      <a:r>
                        <a:rPr lang="en-US" dirty="0">
                          <a:solidFill>
                            <a:schemeClr val="bg1"/>
                          </a:solidFill>
                        </a:rPr>
                        <a:t>CAREER</a:t>
                      </a:r>
                    </a:p>
                  </a:txBody>
                  <a:tcPr>
                    <a:lnL w="12700" cap="flat" cmpd="sng" algn="ctr">
                      <a:solidFill>
                        <a:schemeClr val="tx1"/>
                      </a:solidFill>
                      <a:prstDash val="solid"/>
                      <a:round/>
                      <a:headEnd type="none" w="med" len="med"/>
                      <a:tailEnd type="none" w="med" len="med"/>
                    </a:lnL>
                    <a:solidFill>
                      <a:schemeClr val="accent2"/>
                    </a:solidFill>
                  </a:tcPr>
                </a:tc>
                <a:tc>
                  <a:txBody>
                    <a:bodyPr/>
                    <a:lstStyle/>
                    <a:p>
                      <a:r>
                        <a:rPr lang="en-US" dirty="0">
                          <a:solidFill>
                            <a:schemeClr val="bg1"/>
                          </a:solidFill>
                        </a:rPr>
                        <a:t>Manager</a:t>
                      </a:r>
                    </a:p>
                  </a:txBody>
                  <a:tcPr>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1012861032"/>
                  </a:ext>
                </a:extLst>
              </a:tr>
              <a:tr h="397459">
                <a:tc>
                  <a:txBody>
                    <a:bodyPr/>
                    <a:lstStyle/>
                    <a:p>
                      <a:r>
                        <a:rPr lang="en-US" dirty="0">
                          <a:solidFill>
                            <a:schemeClr val="bg1"/>
                          </a:solidFill>
                        </a:rPr>
                        <a:t>INDUSTRY</a:t>
                      </a:r>
                    </a:p>
                  </a:txBody>
                  <a:tcPr>
                    <a:lnL w="12700" cap="flat" cmpd="sng" algn="ctr">
                      <a:solidFill>
                        <a:schemeClr val="tx1"/>
                      </a:solidFill>
                      <a:prstDash val="solid"/>
                      <a:round/>
                      <a:headEnd type="none" w="med" len="med"/>
                      <a:tailEnd type="none" w="med" len="med"/>
                    </a:lnL>
                    <a:solidFill>
                      <a:schemeClr val="accent2"/>
                    </a:solidFill>
                  </a:tcPr>
                </a:tc>
                <a:tc>
                  <a:txBody>
                    <a:bodyPr/>
                    <a:lstStyle/>
                    <a:p>
                      <a:r>
                        <a:rPr lang="en-US" dirty="0">
                          <a:solidFill>
                            <a:schemeClr val="bg1"/>
                          </a:solidFill>
                        </a:rPr>
                        <a:t>Healthcare</a:t>
                      </a:r>
                    </a:p>
                  </a:txBody>
                  <a:tcPr>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2721713382"/>
                  </a:ext>
                </a:extLst>
              </a:tr>
              <a:tr h="397459">
                <a:tc>
                  <a:txBody>
                    <a:bodyPr/>
                    <a:lstStyle/>
                    <a:p>
                      <a:r>
                        <a:rPr lang="en-US" dirty="0">
                          <a:solidFill>
                            <a:schemeClr val="bg1"/>
                          </a:solidFill>
                        </a:rPr>
                        <a:t>INCOME</a:t>
                      </a:r>
                    </a:p>
                  </a:txBody>
                  <a:tcPr>
                    <a:lnL w="12700" cap="flat" cmpd="sng" algn="ctr">
                      <a:solidFill>
                        <a:schemeClr val="tx1"/>
                      </a:solidFill>
                      <a:prstDash val="solid"/>
                      <a:round/>
                      <a:headEnd type="none" w="med" len="med"/>
                      <a:tailEnd type="none" w="med" len="med"/>
                    </a:lnL>
                    <a:solidFill>
                      <a:schemeClr val="accent2"/>
                    </a:solidFill>
                  </a:tcPr>
                </a:tc>
                <a:tc>
                  <a:txBody>
                    <a:bodyPr/>
                    <a:lstStyle/>
                    <a:p>
                      <a:r>
                        <a:rPr lang="en-US" dirty="0">
                          <a:solidFill>
                            <a:schemeClr val="bg1"/>
                          </a:solidFill>
                        </a:rPr>
                        <a:t>$40,652</a:t>
                      </a:r>
                    </a:p>
                  </a:txBody>
                  <a:tcPr>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1949079986"/>
                  </a:ext>
                </a:extLst>
              </a:tr>
              <a:tr h="397459">
                <a:tc>
                  <a:txBody>
                    <a:bodyPr/>
                    <a:lstStyle/>
                    <a:p>
                      <a:r>
                        <a:rPr lang="en-US" dirty="0">
                          <a:solidFill>
                            <a:schemeClr val="bg1"/>
                          </a:solidFill>
                        </a:rPr>
                        <a:t>EDUCATION</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solidFill>
                  </a:tcPr>
                </a:tc>
                <a:tc>
                  <a:txBody>
                    <a:bodyPr/>
                    <a:lstStyle/>
                    <a:p>
                      <a:r>
                        <a:rPr lang="en-US" dirty="0">
                          <a:solidFill>
                            <a:schemeClr val="bg1"/>
                          </a:solidFill>
                        </a:rPr>
                        <a:t>BBA</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996745310"/>
                  </a:ext>
                </a:extLst>
              </a:tr>
            </a:tbl>
          </a:graphicData>
        </a:graphic>
      </p:graphicFrame>
      <p:sp>
        <p:nvSpPr>
          <p:cNvPr id="9" name="TextBox 8">
            <a:extLst>
              <a:ext uri="{FF2B5EF4-FFF2-40B4-BE49-F238E27FC236}">
                <a16:creationId xmlns:a16="http://schemas.microsoft.com/office/drawing/2014/main" id="{59F181F8-4CD9-BF43-AA9B-1AAD8A092382}"/>
              </a:ext>
            </a:extLst>
          </p:cNvPr>
          <p:cNvSpPr txBox="1"/>
          <p:nvPr/>
        </p:nvSpPr>
        <p:spPr>
          <a:xfrm>
            <a:off x="4522304" y="1040524"/>
            <a:ext cx="7159488" cy="5693866"/>
          </a:xfrm>
          <a:prstGeom prst="rect">
            <a:avLst/>
          </a:prstGeom>
          <a:noFill/>
        </p:spPr>
        <p:txBody>
          <a:bodyPr wrap="square" rtlCol="0">
            <a:spAutoFit/>
          </a:bodyPr>
          <a:lstStyle/>
          <a:p>
            <a:r>
              <a:rPr lang="en-US" sz="1400" dirty="0" err="1"/>
              <a:t>Britanni</a:t>
            </a:r>
            <a:r>
              <a:rPr lang="en-US" sz="1400" dirty="0"/>
              <a:t> is the manager of a dental practice in Worthington, Ohio. </a:t>
            </a:r>
            <a:r>
              <a:rPr lang="en-US" sz="1400" dirty="0" err="1"/>
              <a:t>Britanni</a:t>
            </a:r>
            <a:r>
              <a:rPr lang="en-US" sz="1400" dirty="0"/>
              <a:t> is married and just learned that she is expecting her first child.  Always focused on her health, she wants to ensure that both she and baby eat the best, most nutritious foods possible. A frequenter of farmers markets for her produce, </a:t>
            </a:r>
            <a:r>
              <a:rPr lang="en-US" sz="1400" dirty="0" err="1"/>
              <a:t>Britanni</a:t>
            </a:r>
            <a:r>
              <a:rPr lang="en-US" sz="1400" dirty="0"/>
              <a:t> has recently found herself interested in finding a good replacement for the meats she typically buys from the grocer so she can reduce the ingestion of hormones or antibiotics.</a:t>
            </a:r>
            <a:br>
              <a:rPr lang="en-US" sz="1400" dirty="0"/>
            </a:br>
            <a:br>
              <a:rPr lang="en-US" sz="1400" dirty="0"/>
            </a:br>
            <a:r>
              <a:rPr lang="en-US" sz="1400" dirty="0"/>
              <a:t>LIFESTYLE:</a:t>
            </a:r>
          </a:p>
          <a:p>
            <a:pPr marL="354013" indent="-122238">
              <a:buFont typeface="Arial" panose="020B0604020202020204" pitchFamily="34" charset="0"/>
              <a:buChar char="•"/>
            </a:pPr>
            <a:r>
              <a:rPr lang="en-US" sz="1400" dirty="0"/>
              <a:t>Works Monday – Friday, 40 – 45 hours and an occasional evening or weekend </a:t>
            </a:r>
          </a:p>
          <a:p>
            <a:pPr marL="354013" indent="-122238">
              <a:buFont typeface="Arial" panose="020B0604020202020204" pitchFamily="34" charset="0"/>
              <a:buChar char="•"/>
            </a:pPr>
            <a:r>
              <a:rPr lang="en-US" sz="1400" dirty="0"/>
              <a:t>Works out for 30 – 60 minutes daily; attends a yoga class at the gym regularly</a:t>
            </a:r>
          </a:p>
          <a:p>
            <a:pPr marL="354013" indent="-122238">
              <a:buFont typeface="Arial" panose="020B0604020202020204" pitchFamily="34" charset="0"/>
              <a:buChar char="•"/>
            </a:pPr>
            <a:endParaRPr lang="en-US" sz="1400" dirty="0"/>
          </a:p>
          <a:p>
            <a:pPr marL="231775" indent="-219075"/>
            <a:r>
              <a:rPr lang="en-US" sz="1400" dirty="0"/>
              <a:t>PERSONALITY:</a:t>
            </a:r>
          </a:p>
          <a:p>
            <a:pPr marL="354013" indent="-122238">
              <a:buFont typeface="Arial" panose="020B0604020202020204" pitchFamily="34" charset="0"/>
              <a:buChar char="•"/>
            </a:pPr>
            <a:r>
              <a:rPr lang="en-US" sz="1400" dirty="0"/>
              <a:t>Compassionate and caring, dedicated and willing to go the extra mile at work, at home and with friends</a:t>
            </a:r>
          </a:p>
          <a:p>
            <a:pPr marL="231775" indent="-219075"/>
            <a:endParaRPr lang="en-US" sz="1400" dirty="0"/>
          </a:p>
          <a:p>
            <a:pPr marL="231775" indent="-219075"/>
            <a:r>
              <a:rPr lang="en-US" sz="1400" dirty="0"/>
              <a:t>GOALS:</a:t>
            </a:r>
          </a:p>
          <a:p>
            <a:pPr marL="354013" indent="-122238">
              <a:buFont typeface="Arial" panose="020B0604020202020204" pitchFamily="34" charset="0"/>
              <a:buChar char="•"/>
            </a:pPr>
            <a:r>
              <a:rPr lang="en-US" sz="1400" dirty="0"/>
              <a:t>Evaluate and compare all options available to her during her pregnancy</a:t>
            </a:r>
          </a:p>
          <a:p>
            <a:pPr marL="354013" indent="-122238">
              <a:buFont typeface="Arial" panose="020B0604020202020204" pitchFamily="34" charset="0"/>
              <a:buChar char="•"/>
            </a:pPr>
            <a:r>
              <a:rPr lang="en-US" sz="1400" dirty="0"/>
              <a:t>Eat as healthily as possible</a:t>
            </a:r>
          </a:p>
          <a:p>
            <a:pPr marL="231775"/>
            <a:endParaRPr lang="en-US" sz="1400" dirty="0"/>
          </a:p>
          <a:p>
            <a:pPr marL="231775" indent="-219075"/>
            <a:r>
              <a:rPr lang="en-US" sz="1400" dirty="0"/>
              <a:t>CHALLENGES:</a:t>
            </a:r>
          </a:p>
          <a:p>
            <a:pPr marL="354013" indent="-122238">
              <a:buFont typeface="Arial" panose="020B0604020202020204" pitchFamily="34" charset="0"/>
              <a:buChar char="•"/>
            </a:pPr>
            <a:r>
              <a:rPr lang="en-US" sz="1400" dirty="0"/>
              <a:t>Balancing work, personal, and family time</a:t>
            </a:r>
          </a:p>
          <a:p>
            <a:pPr marL="231775"/>
            <a:endParaRPr lang="en-US" sz="1400" dirty="0"/>
          </a:p>
          <a:p>
            <a:pPr marL="231775" indent="-219075"/>
            <a:r>
              <a:rPr lang="en-US" sz="1400" dirty="0"/>
              <a:t>SHOPPING ACTIVITY:</a:t>
            </a:r>
          </a:p>
          <a:p>
            <a:pPr marL="354013" indent="-122238">
              <a:buFont typeface="Arial" panose="020B0604020202020204" pitchFamily="34" charset="0"/>
              <a:buChar char="•"/>
            </a:pPr>
            <a:r>
              <a:rPr lang="en-US" sz="1400" dirty="0"/>
              <a:t>Prefers online shopping</a:t>
            </a:r>
          </a:p>
          <a:p>
            <a:pPr marL="354013" indent="-122238">
              <a:buFont typeface="Arial" panose="020B0604020202020204" pitchFamily="34" charset="0"/>
              <a:buChar char="•"/>
            </a:pPr>
            <a:r>
              <a:rPr lang="en-US" sz="1400" dirty="0"/>
              <a:t>Seeks out natural, healthy foods from trustworthy venues</a:t>
            </a:r>
          </a:p>
          <a:p>
            <a:pPr marL="231775"/>
            <a:endParaRPr lang="en-US" sz="1400" dirty="0"/>
          </a:p>
        </p:txBody>
      </p:sp>
    </p:spTree>
    <p:extLst>
      <p:ext uri="{BB962C8B-B14F-4D97-AF65-F5344CB8AC3E}">
        <p14:creationId xmlns:p14="http://schemas.microsoft.com/office/powerpoint/2010/main" val="396473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18F-5FC1-7A4A-B094-E279970DE2D4}"/>
              </a:ext>
            </a:extLst>
          </p:cNvPr>
          <p:cNvSpPr>
            <a:spLocks noGrp="1"/>
          </p:cNvSpPr>
          <p:nvPr>
            <p:ph type="title"/>
          </p:nvPr>
        </p:nvSpPr>
        <p:spPr/>
        <p:txBody>
          <a:bodyPr>
            <a:normAutofit fontScale="90000"/>
          </a:bodyPr>
          <a:lstStyle/>
          <a:p>
            <a:r>
              <a:rPr lang="en-US" dirty="0"/>
              <a:t>BRITANNI’S JOURNEY</a:t>
            </a:r>
          </a:p>
        </p:txBody>
      </p:sp>
      <p:pic>
        <p:nvPicPr>
          <p:cNvPr id="4" name="Picture 3" descr="A picture containing person, marketplace, vegetable&#10;&#10;Description automatically generated">
            <a:extLst>
              <a:ext uri="{FF2B5EF4-FFF2-40B4-BE49-F238E27FC236}">
                <a16:creationId xmlns:a16="http://schemas.microsoft.com/office/drawing/2014/main" id="{6C360431-2203-D546-AD04-E5682678CE46}"/>
              </a:ext>
            </a:extLst>
          </p:cNvPr>
          <p:cNvPicPr>
            <a:picLocks noChangeAspect="1"/>
          </p:cNvPicPr>
          <p:nvPr/>
        </p:nvPicPr>
        <p:blipFill rotWithShape="1">
          <a:blip r:embed="rId3"/>
          <a:srcRect b="38878"/>
          <a:stretch/>
        </p:blipFill>
        <p:spPr>
          <a:xfrm>
            <a:off x="318656" y="235530"/>
            <a:ext cx="1598597" cy="651163"/>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5" name="Table 5">
            <a:extLst>
              <a:ext uri="{FF2B5EF4-FFF2-40B4-BE49-F238E27FC236}">
                <a16:creationId xmlns:a16="http://schemas.microsoft.com/office/drawing/2014/main" id="{A688DF56-D1B4-0B4B-8EB5-1DECD0E98145}"/>
              </a:ext>
            </a:extLst>
          </p:cNvPr>
          <p:cNvGraphicFramePr>
            <a:graphicFrameLocks noGrp="1"/>
          </p:cNvGraphicFramePr>
          <p:nvPr>
            <p:extLst>
              <p:ext uri="{D42A27DB-BD31-4B8C-83A1-F6EECF244321}">
                <p14:modId xmlns:p14="http://schemas.microsoft.com/office/powerpoint/2010/main" val="2520260125"/>
              </p:ext>
            </p:extLst>
          </p:nvPr>
        </p:nvGraphicFramePr>
        <p:xfrm>
          <a:off x="318656" y="1093739"/>
          <a:ext cx="11554690" cy="5528729"/>
        </p:xfrm>
        <a:graphic>
          <a:graphicData uri="http://schemas.openxmlformats.org/drawingml/2006/table">
            <a:tbl>
              <a:tblPr firstRow="1" bandRow="1">
                <a:tableStyleId>{21E4AEA4-8DFA-4A89-87EB-49C32662AFE0}</a:tableStyleId>
              </a:tblPr>
              <a:tblGrid>
                <a:gridCol w="1650670">
                  <a:extLst>
                    <a:ext uri="{9D8B030D-6E8A-4147-A177-3AD203B41FA5}">
                      <a16:colId xmlns:a16="http://schemas.microsoft.com/office/drawing/2014/main" val="334612607"/>
                    </a:ext>
                  </a:extLst>
                </a:gridCol>
                <a:gridCol w="1650670">
                  <a:extLst>
                    <a:ext uri="{9D8B030D-6E8A-4147-A177-3AD203B41FA5}">
                      <a16:colId xmlns:a16="http://schemas.microsoft.com/office/drawing/2014/main" val="4092178948"/>
                    </a:ext>
                  </a:extLst>
                </a:gridCol>
                <a:gridCol w="1650670">
                  <a:extLst>
                    <a:ext uri="{9D8B030D-6E8A-4147-A177-3AD203B41FA5}">
                      <a16:colId xmlns:a16="http://schemas.microsoft.com/office/drawing/2014/main" val="4214519312"/>
                    </a:ext>
                  </a:extLst>
                </a:gridCol>
                <a:gridCol w="1650670">
                  <a:extLst>
                    <a:ext uri="{9D8B030D-6E8A-4147-A177-3AD203B41FA5}">
                      <a16:colId xmlns:a16="http://schemas.microsoft.com/office/drawing/2014/main" val="2349635900"/>
                    </a:ext>
                  </a:extLst>
                </a:gridCol>
                <a:gridCol w="1650670">
                  <a:extLst>
                    <a:ext uri="{9D8B030D-6E8A-4147-A177-3AD203B41FA5}">
                      <a16:colId xmlns:a16="http://schemas.microsoft.com/office/drawing/2014/main" val="3312489935"/>
                    </a:ext>
                  </a:extLst>
                </a:gridCol>
                <a:gridCol w="1650670">
                  <a:extLst>
                    <a:ext uri="{9D8B030D-6E8A-4147-A177-3AD203B41FA5}">
                      <a16:colId xmlns:a16="http://schemas.microsoft.com/office/drawing/2014/main" val="3094739689"/>
                    </a:ext>
                  </a:extLst>
                </a:gridCol>
                <a:gridCol w="1650670">
                  <a:extLst>
                    <a:ext uri="{9D8B030D-6E8A-4147-A177-3AD203B41FA5}">
                      <a16:colId xmlns:a16="http://schemas.microsoft.com/office/drawing/2014/main" val="512593424"/>
                    </a:ext>
                  </a:extLst>
                </a:gridCol>
              </a:tblGrid>
              <a:tr h="508742">
                <a:tc>
                  <a:txBody>
                    <a:bodyPr/>
                    <a:lstStyle/>
                    <a:p>
                      <a:endParaRPr lang="en-US" dirty="0"/>
                    </a:p>
                  </a:txBody>
                  <a:tcPr/>
                </a:tc>
                <a:tc>
                  <a:txBody>
                    <a:bodyPr/>
                    <a:lstStyle/>
                    <a:p>
                      <a:pPr algn="ctr"/>
                      <a:r>
                        <a:rPr lang="en-US" sz="1400" dirty="0"/>
                        <a:t>AWARENESS</a:t>
                      </a:r>
                    </a:p>
                  </a:txBody>
                  <a:tcPr anchor="ctr"/>
                </a:tc>
                <a:tc>
                  <a:txBody>
                    <a:bodyPr/>
                    <a:lstStyle/>
                    <a:p>
                      <a:pPr algn="ctr"/>
                      <a:r>
                        <a:rPr lang="en-US" sz="1400" dirty="0"/>
                        <a:t>RESEARCH</a:t>
                      </a:r>
                    </a:p>
                  </a:txBody>
                  <a:tcPr anchor="ctr"/>
                </a:tc>
                <a:tc>
                  <a:txBody>
                    <a:bodyPr/>
                    <a:lstStyle/>
                    <a:p>
                      <a:pPr algn="ctr"/>
                      <a:r>
                        <a:rPr lang="en-US" sz="1400" dirty="0"/>
                        <a:t>ACQUISITION</a:t>
                      </a:r>
                    </a:p>
                  </a:txBody>
                  <a:tcPr anchor="ctr"/>
                </a:tc>
                <a:tc>
                  <a:txBody>
                    <a:bodyPr/>
                    <a:lstStyle/>
                    <a:p>
                      <a:pPr algn="ctr"/>
                      <a:r>
                        <a:rPr lang="en-US" sz="1400" dirty="0"/>
                        <a:t>ENGAGEMENT</a:t>
                      </a:r>
                    </a:p>
                  </a:txBody>
                  <a:tcPr anchor="ctr"/>
                </a:tc>
                <a:tc>
                  <a:txBody>
                    <a:bodyPr/>
                    <a:lstStyle/>
                    <a:p>
                      <a:pPr algn="ctr"/>
                      <a:r>
                        <a:rPr lang="en-US" sz="1400" dirty="0"/>
                        <a:t>SERVICE</a:t>
                      </a:r>
                    </a:p>
                  </a:txBody>
                  <a:tcPr anchor="ctr"/>
                </a:tc>
                <a:tc>
                  <a:txBody>
                    <a:bodyPr/>
                    <a:lstStyle/>
                    <a:p>
                      <a:pPr algn="ctr"/>
                      <a:r>
                        <a:rPr lang="en-US" sz="1400" dirty="0"/>
                        <a:t>LOYALTY</a:t>
                      </a:r>
                    </a:p>
                  </a:txBody>
                  <a:tcPr anchor="ctr"/>
                </a:tc>
                <a:extLst>
                  <a:ext uri="{0D108BD9-81ED-4DB2-BD59-A6C34878D82A}">
                    <a16:rowId xmlns:a16="http://schemas.microsoft.com/office/drawing/2014/main" val="1678725443"/>
                  </a:ext>
                </a:extLst>
              </a:tr>
              <a:tr h="717141">
                <a:tc>
                  <a:txBody>
                    <a:bodyPr/>
                    <a:lstStyle/>
                    <a:p>
                      <a:pPr algn="ctr"/>
                      <a:r>
                        <a:rPr lang="en-US" sz="1200" dirty="0"/>
                        <a:t>LOCAL </a:t>
                      </a:r>
                      <a:br>
                        <a:rPr lang="en-US" sz="1200" dirty="0"/>
                      </a:br>
                      <a:r>
                        <a:rPr lang="en-US" sz="1200" dirty="0"/>
                        <a:t>3-PACK</a:t>
                      </a:r>
                    </a:p>
                  </a:txBody>
                  <a:tcPr anchor="ct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34438907"/>
                  </a:ext>
                </a:extLst>
              </a:tr>
              <a:tr h="717141">
                <a:tc>
                  <a:txBody>
                    <a:bodyPr/>
                    <a:lstStyle/>
                    <a:p>
                      <a:pPr algn="ctr"/>
                      <a:r>
                        <a:rPr lang="en-US" sz="1200" dirty="0"/>
                        <a:t>SEARCH ENGINES</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95550706"/>
                  </a:ext>
                </a:extLst>
              </a:tr>
              <a:tr h="717141">
                <a:tc>
                  <a:txBody>
                    <a:bodyPr/>
                    <a:lstStyle/>
                    <a:p>
                      <a:pPr algn="ctr"/>
                      <a:r>
                        <a:rPr lang="en-US" sz="1200" dirty="0"/>
                        <a:t>SOCIAL</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09045822"/>
                  </a:ext>
                </a:extLst>
              </a:tr>
              <a:tr h="717141">
                <a:tc>
                  <a:txBody>
                    <a:bodyPr/>
                    <a:lstStyle/>
                    <a:p>
                      <a:pPr algn="ctr"/>
                      <a:r>
                        <a:rPr lang="en-US" sz="1200" dirty="0"/>
                        <a:t>FARMERS MARKET</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307292927"/>
                  </a:ext>
                </a:extLst>
              </a:tr>
              <a:tr h="717141">
                <a:tc>
                  <a:txBody>
                    <a:bodyPr/>
                    <a:lstStyle/>
                    <a:p>
                      <a:pPr algn="ctr"/>
                      <a:r>
                        <a:rPr lang="en-US" sz="1200" dirty="0"/>
                        <a:t>WEBSITE</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3414228"/>
                  </a:ext>
                </a:extLst>
              </a:tr>
              <a:tr h="717141">
                <a:tc>
                  <a:txBody>
                    <a:bodyPr/>
                    <a:lstStyle/>
                    <a:p>
                      <a:pPr algn="ctr"/>
                      <a:r>
                        <a:rPr lang="en-US" sz="1200" dirty="0"/>
                        <a:t>EMAIL</a:t>
                      </a:r>
                    </a:p>
                  </a:txBody>
                  <a:tcPr anchor="ct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27313533"/>
                  </a:ext>
                </a:extLst>
              </a:tr>
              <a:tr h="717141">
                <a:tc>
                  <a:txBody>
                    <a:bodyPr/>
                    <a:lstStyle/>
                    <a:p>
                      <a:pPr algn="ctr"/>
                      <a:r>
                        <a:rPr lang="en-US" sz="1200" dirty="0"/>
                        <a:t>IN PERSON RECOMENDATION</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390879745"/>
                  </a:ext>
                </a:extLst>
              </a:tr>
            </a:tbl>
          </a:graphicData>
        </a:graphic>
      </p:graphicFrame>
      <p:sp>
        <p:nvSpPr>
          <p:cNvPr id="6" name="Oval 5">
            <a:extLst>
              <a:ext uri="{FF2B5EF4-FFF2-40B4-BE49-F238E27FC236}">
                <a16:creationId xmlns:a16="http://schemas.microsoft.com/office/drawing/2014/main" id="{EA552CD1-ECF4-1143-AE4A-CA537DEC9576}"/>
              </a:ext>
            </a:extLst>
          </p:cNvPr>
          <p:cNvSpPr/>
          <p:nvPr/>
        </p:nvSpPr>
        <p:spPr>
          <a:xfrm>
            <a:off x="2119748" y="5995193"/>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p>
        </p:txBody>
      </p:sp>
      <p:sp>
        <p:nvSpPr>
          <p:cNvPr id="7" name="Oval 6">
            <a:extLst>
              <a:ext uri="{FF2B5EF4-FFF2-40B4-BE49-F238E27FC236}">
                <a16:creationId xmlns:a16="http://schemas.microsoft.com/office/drawing/2014/main" id="{9F9B4C4C-27C3-9945-AD62-0D7F5F6AEA51}"/>
              </a:ext>
            </a:extLst>
          </p:cNvPr>
          <p:cNvSpPr/>
          <p:nvPr/>
        </p:nvSpPr>
        <p:spPr>
          <a:xfrm>
            <a:off x="2923313" y="5995193"/>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p>
        </p:txBody>
      </p:sp>
      <p:sp>
        <p:nvSpPr>
          <p:cNvPr id="8" name="Oval 7">
            <a:extLst>
              <a:ext uri="{FF2B5EF4-FFF2-40B4-BE49-F238E27FC236}">
                <a16:creationId xmlns:a16="http://schemas.microsoft.com/office/drawing/2014/main" id="{1EC6EDAD-1E10-A74F-82AA-A6BC6B53D7E9}"/>
              </a:ext>
            </a:extLst>
          </p:cNvPr>
          <p:cNvSpPr/>
          <p:nvPr/>
        </p:nvSpPr>
        <p:spPr>
          <a:xfrm>
            <a:off x="4211785" y="1686431"/>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p>
        </p:txBody>
      </p:sp>
      <p:sp>
        <p:nvSpPr>
          <p:cNvPr id="9" name="Oval 8">
            <a:extLst>
              <a:ext uri="{FF2B5EF4-FFF2-40B4-BE49-F238E27FC236}">
                <a16:creationId xmlns:a16="http://schemas.microsoft.com/office/drawing/2014/main" id="{97E6D121-3CC3-934E-A22F-6AE2DA14F562}"/>
              </a:ext>
            </a:extLst>
          </p:cNvPr>
          <p:cNvSpPr/>
          <p:nvPr/>
        </p:nvSpPr>
        <p:spPr>
          <a:xfrm>
            <a:off x="4211785" y="2441504"/>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sp>
        <p:nvSpPr>
          <p:cNvPr id="10" name="Oval 9">
            <a:extLst>
              <a:ext uri="{FF2B5EF4-FFF2-40B4-BE49-F238E27FC236}">
                <a16:creationId xmlns:a16="http://schemas.microsoft.com/office/drawing/2014/main" id="{B323DC53-3848-8B43-9403-8E29850F343D}"/>
              </a:ext>
            </a:extLst>
          </p:cNvPr>
          <p:cNvSpPr/>
          <p:nvPr/>
        </p:nvSpPr>
        <p:spPr>
          <a:xfrm>
            <a:off x="4211785" y="3155760"/>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p>
        </p:txBody>
      </p:sp>
      <p:sp>
        <p:nvSpPr>
          <p:cNvPr id="11" name="Oval 10">
            <a:extLst>
              <a:ext uri="{FF2B5EF4-FFF2-40B4-BE49-F238E27FC236}">
                <a16:creationId xmlns:a16="http://schemas.microsoft.com/office/drawing/2014/main" id="{6C314326-FA2C-8949-B0E8-B4B1ED0A85D2}"/>
              </a:ext>
            </a:extLst>
          </p:cNvPr>
          <p:cNvSpPr/>
          <p:nvPr/>
        </p:nvSpPr>
        <p:spPr>
          <a:xfrm>
            <a:off x="4211785" y="4582028"/>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a:t>
            </a:r>
          </a:p>
        </p:txBody>
      </p:sp>
      <p:sp>
        <p:nvSpPr>
          <p:cNvPr id="12" name="Oval 11">
            <a:extLst>
              <a:ext uri="{FF2B5EF4-FFF2-40B4-BE49-F238E27FC236}">
                <a16:creationId xmlns:a16="http://schemas.microsoft.com/office/drawing/2014/main" id="{15908655-628E-0442-A8CB-D01C8A75EBBA}"/>
              </a:ext>
            </a:extLst>
          </p:cNvPr>
          <p:cNvSpPr/>
          <p:nvPr/>
        </p:nvSpPr>
        <p:spPr>
          <a:xfrm>
            <a:off x="5853546" y="3840421"/>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7</a:t>
            </a:r>
          </a:p>
        </p:txBody>
      </p:sp>
      <p:sp>
        <p:nvSpPr>
          <p:cNvPr id="13" name="Oval 12">
            <a:extLst>
              <a:ext uri="{FF2B5EF4-FFF2-40B4-BE49-F238E27FC236}">
                <a16:creationId xmlns:a16="http://schemas.microsoft.com/office/drawing/2014/main" id="{D121674B-E940-3D48-B718-B5420354E3BB}"/>
              </a:ext>
            </a:extLst>
          </p:cNvPr>
          <p:cNvSpPr/>
          <p:nvPr/>
        </p:nvSpPr>
        <p:spPr>
          <a:xfrm>
            <a:off x="7432964" y="3840421"/>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8</a:t>
            </a:r>
          </a:p>
        </p:txBody>
      </p:sp>
      <p:sp>
        <p:nvSpPr>
          <p:cNvPr id="14" name="Oval 13">
            <a:extLst>
              <a:ext uri="{FF2B5EF4-FFF2-40B4-BE49-F238E27FC236}">
                <a16:creationId xmlns:a16="http://schemas.microsoft.com/office/drawing/2014/main" id="{EAF31537-B9F1-4449-9824-943B6A382C86}"/>
              </a:ext>
            </a:extLst>
          </p:cNvPr>
          <p:cNvSpPr/>
          <p:nvPr/>
        </p:nvSpPr>
        <p:spPr>
          <a:xfrm>
            <a:off x="10730347" y="5289385"/>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9</a:t>
            </a:r>
          </a:p>
        </p:txBody>
      </p:sp>
      <p:sp>
        <p:nvSpPr>
          <p:cNvPr id="15" name="Oval 14">
            <a:extLst>
              <a:ext uri="{FF2B5EF4-FFF2-40B4-BE49-F238E27FC236}">
                <a16:creationId xmlns:a16="http://schemas.microsoft.com/office/drawing/2014/main" id="{136FF7CC-8429-AE47-AB9B-AFBED71C598B}"/>
              </a:ext>
            </a:extLst>
          </p:cNvPr>
          <p:cNvSpPr/>
          <p:nvPr/>
        </p:nvSpPr>
        <p:spPr>
          <a:xfrm>
            <a:off x="10730347" y="3113447"/>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10</a:t>
            </a:r>
          </a:p>
        </p:txBody>
      </p:sp>
      <p:sp>
        <p:nvSpPr>
          <p:cNvPr id="16" name="Oval 15">
            <a:extLst>
              <a:ext uri="{FF2B5EF4-FFF2-40B4-BE49-F238E27FC236}">
                <a16:creationId xmlns:a16="http://schemas.microsoft.com/office/drawing/2014/main" id="{69B2F169-BFB6-2A40-BE79-447037529959}"/>
              </a:ext>
            </a:extLst>
          </p:cNvPr>
          <p:cNvSpPr/>
          <p:nvPr/>
        </p:nvSpPr>
        <p:spPr>
          <a:xfrm>
            <a:off x="10730347" y="4554318"/>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11</a:t>
            </a:r>
          </a:p>
        </p:txBody>
      </p:sp>
      <p:sp>
        <p:nvSpPr>
          <p:cNvPr id="17" name="Oval 16">
            <a:extLst>
              <a:ext uri="{FF2B5EF4-FFF2-40B4-BE49-F238E27FC236}">
                <a16:creationId xmlns:a16="http://schemas.microsoft.com/office/drawing/2014/main" id="{B78466ED-9C36-8B4C-BF98-842A1DB4B6CF}"/>
              </a:ext>
            </a:extLst>
          </p:cNvPr>
          <p:cNvSpPr/>
          <p:nvPr/>
        </p:nvSpPr>
        <p:spPr>
          <a:xfrm>
            <a:off x="9140535" y="3840421"/>
            <a:ext cx="512620" cy="530296"/>
          </a:xfrm>
          <a:prstGeom prst="ellipse">
            <a:avLst/>
          </a:prstGeom>
          <a:solidFill>
            <a:schemeClr val="accent2"/>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8</a:t>
            </a:r>
          </a:p>
        </p:txBody>
      </p:sp>
      <p:cxnSp>
        <p:nvCxnSpPr>
          <p:cNvPr id="21" name="Straight Arrow Connector 20">
            <a:extLst>
              <a:ext uri="{FF2B5EF4-FFF2-40B4-BE49-F238E27FC236}">
                <a16:creationId xmlns:a16="http://schemas.microsoft.com/office/drawing/2014/main" id="{D07D3DF3-B271-164A-8601-AE167F137DF6}"/>
              </a:ext>
            </a:extLst>
          </p:cNvPr>
          <p:cNvCxnSpPr>
            <a:stCxn id="6" idx="6"/>
            <a:endCxn id="7" idx="2"/>
          </p:cNvCxnSpPr>
          <p:nvPr/>
        </p:nvCxnSpPr>
        <p:spPr>
          <a:xfrm>
            <a:off x="2632368" y="6260341"/>
            <a:ext cx="290945" cy="0"/>
          </a:xfrm>
          <a:prstGeom prst="straightConnector1">
            <a:avLst/>
          </a:prstGeom>
          <a:ln w="127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DB044A87-9EEA-0042-AA1A-EE40E1566AB4}"/>
              </a:ext>
            </a:extLst>
          </p:cNvPr>
          <p:cNvCxnSpPr>
            <a:cxnSpLocks/>
            <a:stCxn id="7" idx="6"/>
            <a:endCxn id="8" idx="2"/>
          </p:cNvCxnSpPr>
          <p:nvPr/>
        </p:nvCxnSpPr>
        <p:spPr>
          <a:xfrm flipV="1">
            <a:off x="3435933" y="1951579"/>
            <a:ext cx="775852" cy="4308762"/>
          </a:xfrm>
          <a:prstGeom prst="bentConnector3">
            <a:avLst>
              <a:gd name="adj1" fmla="val 50000"/>
            </a:avLst>
          </a:prstGeom>
          <a:ln w="127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7824292-0CA5-424A-A8D7-4EF4063EF200}"/>
              </a:ext>
            </a:extLst>
          </p:cNvPr>
          <p:cNvCxnSpPr>
            <a:stCxn id="8" idx="4"/>
            <a:endCxn id="9" idx="0"/>
          </p:cNvCxnSpPr>
          <p:nvPr/>
        </p:nvCxnSpPr>
        <p:spPr>
          <a:xfrm>
            <a:off x="4468095" y="2216727"/>
            <a:ext cx="0" cy="224777"/>
          </a:xfrm>
          <a:prstGeom prst="straightConnector1">
            <a:avLst/>
          </a:prstGeom>
          <a:ln w="127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34168E-4F36-C142-898F-9A4629C9DA55}"/>
              </a:ext>
            </a:extLst>
          </p:cNvPr>
          <p:cNvCxnSpPr>
            <a:stCxn id="9" idx="4"/>
            <a:endCxn id="10" idx="0"/>
          </p:cNvCxnSpPr>
          <p:nvPr/>
        </p:nvCxnSpPr>
        <p:spPr>
          <a:xfrm>
            <a:off x="4468095" y="2971800"/>
            <a:ext cx="0" cy="183960"/>
          </a:xfrm>
          <a:prstGeom prst="straightConnector1">
            <a:avLst/>
          </a:prstGeom>
          <a:ln w="127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1F4EDAD-FEE9-DD4D-A43C-43B57209251F}"/>
              </a:ext>
            </a:extLst>
          </p:cNvPr>
          <p:cNvCxnSpPr>
            <a:stCxn id="10" idx="4"/>
            <a:endCxn id="11" idx="0"/>
          </p:cNvCxnSpPr>
          <p:nvPr/>
        </p:nvCxnSpPr>
        <p:spPr>
          <a:xfrm>
            <a:off x="4468095" y="3686056"/>
            <a:ext cx="0" cy="895972"/>
          </a:xfrm>
          <a:prstGeom prst="straightConnector1">
            <a:avLst/>
          </a:prstGeom>
          <a:ln w="127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F72DE19D-C95D-2D4D-9880-1B6AB205DFAD}"/>
              </a:ext>
            </a:extLst>
          </p:cNvPr>
          <p:cNvCxnSpPr>
            <a:stCxn id="11" idx="6"/>
            <a:endCxn id="12" idx="2"/>
          </p:cNvCxnSpPr>
          <p:nvPr/>
        </p:nvCxnSpPr>
        <p:spPr>
          <a:xfrm flipV="1">
            <a:off x="4724405" y="4105569"/>
            <a:ext cx="1129141" cy="741607"/>
          </a:xfrm>
          <a:prstGeom prst="bentConnector3">
            <a:avLst/>
          </a:prstGeom>
          <a:ln w="127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BC2ACBE-6DB1-E749-A06E-3AEFA8D8C639}"/>
              </a:ext>
            </a:extLst>
          </p:cNvPr>
          <p:cNvCxnSpPr>
            <a:stCxn id="12" idx="6"/>
            <a:endCxn id="13" idx="2"/>
          </p:cNvCxnSpPr>
          <p:nvPr/>
        </p:nvCxnSpPr>
        <p:spPr>
          <a:xfrm>
            <a:off x="6366166" y="4105569"/>
            <a:ext cx="1066798" cy="0"/>
          </a:xfrm>
          <a:prstGeom prst="straightConnector1">
            <a:avLst/>
          </a:prstGeom>
          <a:ln w="127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2676830-EEC4-3646-AB83-9DDE4CECB81D}"/>
              </a:ext>
            </a:extLst>
          </p:cNvPr>
          <p:cNvCxnSpPr>
            <a:stCxn id="13" idx="6"/>
            <a:endCxn id="17" idx="2"/>
          </p:cNvCxnSpPr>
          <p:nvPr/>
        </p:nvCxnSpPr>
        <p:spPr>
          <a:xfrm>
            <a:off x="7945584" y="4105569"/>
            <a:ext cx="1194951" cy="0"/>
          </a:xfrm>
          <a:prstGeom prst="straightConnector1">
            <a:avLst/>
          </a:prstGeom>
          <a:ln w="127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7D24C31C-846F-CA48-AD85-E9A06DC475CD}"/>
              </a:ext>
            </a:extLst>
          </p:cNvPr>
          <p:cNvCxnSpPr>
            <a:stCxn id="17" idx="6"/>
            <a:endCxn id="14" idx="2"/>
          </p:cNvCxnSpPr>
          <p:nvPr/>
        </p:nvCxnSpPr>
        <p:spPr>
          <a:xfrm>
            <a:off x="9653155" y="4105569"/>
            <a:ext cx="1077192" cy="1448964"/>
          </a:xfrm>
          <a:prstGeom prst="bentConnector3">
            <a:avLst/>
          </a:prstGeom>
          <a:ln w="127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C2CAA345-EDE2-124C-BD70-A29AB885964C}"/>
              </a:ext>
            </a:extLst>
          </p:cNvPr>
          <p:cNvCxnSpPr>
            <a:stCxn id="14" idx="6"/>
            <a:endCxn id="15" idx="6"/>
          </p:cNvCxnSpPr>
          <p:nvPr/>
        </p:nvCxnSpPr>
        <p:spPr>
          <a:xfrm flipV="1">
            <a:off x="11242967" y="3378595"/>
            <a:ext cx="12700" cy="2175938"/>
          </a:xfrm>
          <a:prstGeom prst="bentConnector3">
            <a:avLst>
              <a:gd name="adj1" fmla="val 1800000"/>
            </a:avLst>
          </a:prstGeom>
          <a:ln w="127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C5AAA2D8-7950-7D44-94D9-BE64058A772E}"/>
              </a:ext>
            </a:extLst>
          </p:cNvPr>
          <p:cNvCxnSpPr>
            <a:stCxn id="15" idx="2"/>
            <a:endCxn id="16" idx="2"/>
          </p:cNvCxnSpPr>
          <p:nvPr/>
        </p:nvCxnSpPr>
        <p:spPr>
          <a:xfrm rot="10800000" flipV="1">
            <a:off x="10730347" y="3378594"/>
            <a:ext cx="12700" cy="1440871"/>
          </a:xfrm>
          <a:prstGeom prst="bentConnector3">
            <a:avLst>
              <a:gd name="adj1" fmla="val 1800000"/>
            </a:avLst>
          </a:prstGeom>
          <a:ln w="12700">
            <a:solidFill>
              <a:schemeClr val="accent2"/>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56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E2F8-6EAE-5049-B180-D1D12273BBAF}"/>
              </a:ext>
            </a:extLst>
          </p:cNvPr>
          <p:cNvSpPr>
            <a:spLocks noGrp="1"/>
          </p:cNvSpPr>
          <p:nvPr>
            <p:ph type="title"/>
          </p:nvPr>
        </p:nvSpPr>
        <p:spPr/>
        <p:txBody>
          <a:bodyPr>
            <a:normAutofit fontScale="90000"/>
          </a:bodyPr>
          <a:lstStyle/>
          <a:p>
            <a:r>
              <a:rPr lang="en-US" dirty="0"/>
              <a:t>KATIE</a:t>
            </a:r>
          </a:p>
        </p:txBody>
      </p:sp>
      <p:sp>
        <p:nvSpPr>
          <p:cNvPr id="6" name="Rectangle 5">
            <a:extLst>
              <a:ext uri="{FF2B5EF4-FFF2-40B4-BE49-F238E27FC236}">
                <a16:creationId xmlns:a16="http://schemas.microsoft.com/office/drawing/2014/main" id="{4E165FB5-C4AF-3A47-90B7-27A45CE6245A}"/>
              </a:ext>
            </a:extLst>
          </p:cNvPr>
          <p:cNvSpPr/>
          <p:nvPr/>
        </p:nvSpPr>
        <p:spPr>
          <a:xfrm>
            <a:off x="468352" y="295216"/>
            <a:ext cx="3914462" cy="2605639"/>
          </a:xfrm>
          <a:prstGeom prst="rect">
            <a:avLst/>
          </a:prstGeom>
          <a:blipFill>
            <a:blip r:embed="rId2"/>
            <a:stretch>
              <a:fillRect/>
            </a:stretch>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Table 8">
            <a:extLst>
              <a:ext uri="{FF2B5EF4-FFF2-40B4-BE49-F238E27FC236}">
                <a16:creationId xmlns:a16="http://schemas.microsoft.com/office/drawing/2014/main" id="{91CCFA7C-8D47-F74A-A2F4-F1A91EBA4C55}"/>
              </a:ext>
            </a:extLst>
          </p:cNvPr>
          <p:cNvGraphicFramePr>
            <a:graphicFrameLocks noGrp="1"/>
          </p:cNvGraphicFramePr>
          <p:nvPr>
            <p:extLst>
              <p:ext uri="{D42A27DB-BD31-4B8C-83A1-F6EECF244321}">
                <p14:modId xmlns:p14="http://schemas.microsoft.com/office/powerpoint/2010/main" val="4035932770"/>
              </p:ext>
            </p:extLst>
          </p:nvPr>
        </p:nvGraphicFramePr>
        <p:xfrm>
          <a:off x="468352" y="3021431"/>
          <a:ext cx="3914462" cy="3577131"/>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644227">
                  <a:extLst>
                    <a:ext uri="{9D8B030D-6E8A-4147-A177-3AD203B41FA5}">
                      <a16:colId xmlns:a16="http://schemas.microsoft.com/office/drawing/2014/main" val="2853689962"/>
                    </a:ext>
                  </a:extLst>
                </a:gridCol>
                <a:gridCol w="2270235">
                  <a:extLst>
                    <a:ext uri="{9D8B030D-6E8A-4147-A177-3AD203B41FA5}">
                      <a16:colId xmlns:a16="http://schemas.microsoft.com/office/drawing/2014/main" val="3581304922"/>
                    </a:ext>
                  </a:extLst>
                </a:gridCol>
              </a:tblGrid>
              <a:tr h="397459">
                <a:tc>
                  <a:txBody>
                    <a:bodyPr/>
                    <a:lstStyle/>
                    <a:p>
                      <a:r>
                        <a:rPr lang="en-US" dirty="0">
                          <a:solidFill>
                            <a:schemeClr val="bg1"/>
                          </a:solidFill>
                        </a:rPr>
                        <a:t>GENDER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1"/>
                    </a:solidFill>
                  </a:tcPr>
                </a:tc>
                <a:tc>
                  <a:txBody>
                    <a:bodyPr/>
                    <a:lstStyle/>
                    <a:p>
                      <a:r>
                        <a:rPr lang="en-US" dirty="0">
                          <a:solidFill>
                            <a:schemeClr val="bg1"/>
                          </a:solidFill>
                        </a:rPr>
                        <a:t>Female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3381446123"/>
                  </a:ext>
                </a:extLst>
              </a:tr>
              <a:tr h="397459">
                <a:tc>
                  <a:txBody>
                    <a:bodyPr/>
                    <a:lstStyle/>
                    <a:p>
                      <a:r>
                        <a:rPr lang="en-US" dirty="0">
                          <a:solidFill>
                            <a:schemeClr val="bg1"/>
                          </a:solidFill>
                        </a:rPr>
                        <a:t>AGE</a:t>
                      </a:r>
                    </a:p>
                  </a:txBody>
                  <a:tcPr>
                    <a:lnL w="12700" cap="flat" cmpd="sng" algn="ctr">
                      <a:solidFill>
                        <a:schemeClr val="tx1"/>
                      </a:solidFill>
                      <a:prstDash val="solid"/>
                      <a:round/>
                      <a:headEnd type="none" w="med" len="med"/>
                      <a:tailEnd type="none" w="med" len="med"/>
                    </a:lnL>
                    <a:solidFill>
                      <a:schemeClr val="accent1"/>
                    </a:solidFill>
                  </a:tcPr>
                </a:tc>
                <a:tc>
                  <a:txBody>
                    <a:bodyPr/>
                    <a:lstStyle/>
                    <a:p>
                      <a:r>
                        <a:rPr lang="en-US" dirty="0">
                          <a:solidFill>
                            <a:schemeClr val="bg1"/>
                          </a:solidFill>
                        </a:rPr>
                        <a:t>39</a:t>
                      </a:r>
                    </a:p>
                  </a:txBody>
                  <a:tcPr>
                    <a:lnR w="1270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1649066691"/>
                  </a:ext>
                </a:extLst>
              </a:tr>
              <a:tr h="397459">
                <a:tc>
                  <a:txBody>
                    <a:bodyPr/>
                    <a:lstStyle/>
                    <a:p>
                      <a:r>
                        <a:rPr lang="en-US" dirty="0">
                          <a:solidFill>
                            <a:schemeClr val="bg1"/>
                          </a:solidFill>
                        </a:rPr>
                        <a:t>GENERATION</a:t>
                      </a:r>
                    </a:p>
                  </a:txBody>
                  <a:tcPr>
                    <a:lnL w="12700" cap="flat" cmpd="sng" algn="ctr">
                      <a:solidFill>
                        <a:schemeClr val="tx1"/>
                      </a:solidFill>
                      <a:prstDash val="solid"/>
                      <a:round/>
                      <a:headEnd type="none" w="med" len="med"/>
                      <a:tailEnd type="none" w="med" len="med"/>
                    </a:lnL>
                    <a:solidFill>
                      <a:schemeClr val="accent1"/>
                    </a:solidFill>
                  </a:tcPr>
                </a:tc>
                <a:tc>
                  <a:txBody>
                    <a:bodyPr/>
                    <a:lstStyle/>
                    <a:p>
                      <a:r>
                        <a:rPr lang="en-US" dirty="0" err="1">
                          <a:solidFill>
                            <a:schemeClr val="bg1"/>
                          </a:solidFill>
                        </a:rPr>
                        <a:t>Xennial</a:t>
                      </a:r>
                      <a:endParaRPr lang="en-US" dirty="0">
                        <a:solidFill>
                          <a:schemeClr val="bg1"/>
                        </a:solidFill>
                      </a:endParaRPr>
                    </a:p>
                  </a:txBody>
                  <a:tcPr>
                    <a:lnR w="1270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3886499646"/>
                  </a:ext>
                </a:extLst>
              </a:tr>
              <a:tr h="397459">
                <a:tc>
                  <a:txBody>
                    <a:bodyPr/>
                    <a:lstStyle/>
                    <a:p>
                      <a:r>
                        <a:rPr lang="en-US" dirty="0">
                          <a:solidFill>
                            <a:schemeClr val="bg1"/>
                          </a:solidFill>
                        </a:rPr>
                        <a:t>STATUS</a:t>
                      </a:r>
                    </a:p>
                  </a:txBody>
                  <a:tcPr>
                    <a:lnL w="12700" cap="flat" cmpd="sng" algn="ctr">
                      <a:solidFill>
                        <a:schemeClr val="tx1"/>
                      </a:solidFill>
                      <a:prstDash val="solid"/>
                      <a:round/>
                      <a:headEnd type="none" w="med" len="med"/>
                      <a:tailEnd type="none" w="med" len="med"/>
                    </a:lnL>
                    <a:solidFill>
                      <a:schemeClr val="accent1"/>
                    </a:solidFill>
                  </a:tcPr>
                </a:tc>
                <a:tc>
                  <a:txBody>
                    <a:bodyPr/>
                    <a:lstStyle/>
                    <a:p>
                      <a:r>
                        <a:rPr lang="en-US" dirty="0">
                          <a:solidFill>
                            <a:schemeClr val="bg1"/>
                          </a:solidFill>
                        </a:rPr>
                        <a:t>Married</a:t>
                      </a:r>
                    </a:p>
                  </a:txBody>
                  <a:tcPr>
                    <a:lnR w="1270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3718305061"/>
                  </a:ext>
                </a:extLst>
              </a:tr>
              <a:tr h="397459">
                <a:tc>
                  <a:txBody>
                    <a:bodyPr/>
                    <a:lstStyle/>
                    <a:p>
                      <a:r>
                        <a:rPr lang="en-US" dirty="0">
                          <a:solidFill>
                            <a:schemeClr val="bg1"/>
                          </a:solidFill>
                        </a:rPr>
                        <a:t>KIDS</a:t>
                      </a:r>
                    </a:p>
                  </a:txBody>
                  <a:tcPr>
                    <a:lnL w="12700" cap="flat" cmpd="sng" algn="ctr">
                      <a:solidFill>
                        <a:schemeClr val="tx1"/>
                      </a:solidFill>
                      <a:prstDash val="solid"/>
                      <a:round/>
                      <a:headEnd type="none" w="med" len="med"/>
                      <a:tailEnd type="none" w="med" len="med"/>
                    </a:lnL>
                    <a:solidFill>
                      <a:schemeClr val="accent1"/>
                    </a:solidFill>
                  </a:tcPr>
                </a:tc>
                <a:tc>
                  <a:txBody>
                    <a:bodyPr/>
                    <a:lstStyle/>
                    <a:p>
                      <a:r>
                        <a:rPr lang="en-US" dirty="0">
                          <a:solidFill>
                            <a:schemeClr val="bg1"/>
                          </a:solidFill>
                        </a:rPr>
                        <a:t>2 kids, ages 13 and 10</a:t>
                      </a:r>
                    </a:p>
                  </a:txBody>
                  <a:tcPr>
                    <a:lnR w="1270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786030620"/>
                  </a:ext>
                </a:extLst>
              </a:tr>
              <a:tr h="397459">
                <a:tc>
                  <a:txBody>
                    <a:bodyPr/>
                    <a:lstStyle/>
                    <a:p>
                      <a:r>
                        <a:rPr lang="en-US" dirty="0">
                          <a:solidFill>
                            <a:schemeClr val="bg1"/>
                          </a:solidFill>
                        </a:rPr>
                        <a:t>CAREER</a:t>
                      </a:r>
                    </a:p>
                  </a:txBody>
                  <a:tcPr>
                    <a:lnL w="12700" cap="flat" cmpd="sng" algn="ctr">
                      <a:solidFill>
                        <a:schemeClr val="tx1"/>
                      </a:solidFill>
                      <a:prstDash val="solid"/>
                      <a:round/>
                      <a:headEnd type="none" w="med" len="med"/>
                      <a:tailEnd type="none" w="med" len="med"/>
                    </a:lnL>
                    <a:solidFill>
                      <a:schemeClr val="accent1"/>
                    </a:solidFill>
                  </a:tcPr>
                </a:tc>
                <a:tc>
                  <a:txBody>
                    <a:bodyPr/>
                    <a:lstStyle/>
                    <a:p>
                      <a:r>
                        <a:rPr lang="en-US" dirty="0">
                          <a:solidFill>
                            <a:schemeClr val="bg1"/>
                          </a:solidFill>
                        </a:rPr>
                        <a:t>Professor</a:t>
                      </a:r>
                    </a:p>
                  </a:txBody>
                  <a:tcPr>
                    <a:lnR w="1270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1012861032"/>
                  </a:ext>
                </a:extLst>
              </a:tr>
              <a:tr h="397459">
                <a:tc>
                  <a:txBody>
                    <a:bodyPr/>
                    <a:lstStyle/>
                    <a:p>
                      <a:r>
                        <a:rPr lang="en-US" dirty="0">
                          <a:solidFill>
                            <a:schemeClr val="bg1"/>
                          </a:solidFill>
                        </a:rPr>
                        <a:t>INDUSTRY</a:t>
                      </a:r>
                    </a:p>
                  </a:txBody>
                  <a:tcPr>
                    <a:lnL w="12700" cap="flat" cmpd="sng" algn="ctr">
                      <a:solidFill>
                        <a:schemeClr val="tx1"/>
                      </a:solidFill>
                      <a:prstDash val="solid"/>
                      <a:round/>
                      <a:headEnd type="none" w="med" len="med"/>
                      <a:tailEnd type="none" w="med" len="med"/>
                    </a:lnL>
                    <a:solidFill>
                      <a:schemeClr val="accent1"/>
                    </a:solidFill>
                  </a:tcPr>
                </a:tc>
                <a:tc>
                  <a:txBody>
                    <a:bodyPr/>
                    <a:lstStyle/>
                    <a:p>
                      <a:r>
                        <a:rPr lang="en-US" dirty="0">
                          <a:solidFill>
                            <a:schemeClr val="bg1"/>
                          </a:solidFill>
                        </a:rPr>
                        <a:t>Education</a:t>
                      </a:r>
                    </a:p>
                  </a:txBody>
                  <a:tcPr>
                    <a:lnR w="1270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2721713382"/>
                  </a:ext>
                </a:extLst>
              </a:tr>
              <a:tr h="397459">
                <a:tc>
                  <a:txBody>
                    <a:bodyPr/>
                    <a:lstStyle/>
                    <a:p>
                      <a:r>
                        <a:rPr lang="en-US" dirty="0">
                          <a:solidFill>
                            <a:schemeClr val="bg1"/>
                          </a:solidFill>
                        </a:rPr>
                        <a:t>INCOME</a:t>
                      </a:r>
                    </a:p>
                  </a:txBody>
                  <a:tcPr>
                    <a:lnL w="12700" cap="flat" cmpd="sng" algn="ctr">
                      <a:solidFill>
                        <a:schemeClr val="tx1"/>
                      </a:solidFill>
                      <a:prstDash val="solid"/>
                      <a:round/>
                      <a:headEnd type="none" w="med" len="med"/>
                      <a:tailEnd type="none" w="med" len="med"/>
                    </a:lnL>
                    <a:solidFill>
                      <a:schemeClr val="accent1"/>
                    </a:solidFill>
                  </a:tcPr>
                </a:tc>
                <a:tc>
                  <a:txBody>
                    <a:bodyPr/>
                    <a:lstStyle/>
                    <a:p>
                      <a:r>
                        <a:rPr lang="en-US" dirty="0">
                          <a:solidFill>
                            <a:schemeClr val="bg1"/>
                          </a:solidFill>
                        </a:rPr>
                        <a:t>$89,200</a:t>
                      </a:r>
                    </a:p>
                  </a:txBody>
                  <a:tcPr>
                    <a:lnR w="12700" cap="flat" cmpd="sng" algn="ctr">
                      <a:solidFill>
                        <a:schemeClr val="tx1"/>
                      </a:solidFill>
                      <a:prstDash val="solid"/>
                      <a:round/>
                      <a:headEnd type="none" w="med" len="med"/>
                      <a:tailEnd type="none" w="med" len="med"/>
                    </a:lnR>
                    <a:solidFill>
                      <a:schemeClr val="accent1"/>
                    </a:solidFill>
                  </a:tcPr>
                </a:tc>
                <a:extLst>
                  <a:ext uri="{0D108BD9-81ED-4DB2-BD59-A6C34878D82A}">
                    <a16:rowId xmlns:a16="http://schemas.microsoft.com/office/drawing/2014/main" val="1949079986"/>
                  </a:ext>
                </a:extLst>
              </a:tr>
              <a:tr h="397459">
                <a:tc>
                  <a:txBody>
                    <a:bodyPr/>
                    <a:lstStyle/>
                    <a:p>
                      <a:r>
                        <a:rPr lang="en-US" dirty="0">
                          <a:solidFill>
                            <a:schemeClr val="bg1"/>
                          </a:solidFill>
                        </a:rPr>
                        <a:t>EDUCATION</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1"/>
                    </a:solidFill>
                  </a:tcPr>
                </a:tc>
                <a:tc>
                  <a:txBody>
                    <a:bodyPr/>
                    <a:lstStyle/>
                    <a:p>
                      <a:r>
                        <a:rPr lang="en-US" dirty="0">
                          <a:solidFill>
                            <a:schemeClr val="bg1"/>
                          </a:solidFill>
                        </a:rPr>
                        <a:t>PhD</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996745310"/>
                  </a:ext>
                </a:extLst>
              </a:tr>
            </a:tbl>
          </a:graphicData>
        </a:graphic>
      </p:graphicFrame>
      <p:sp>
        <p:nvSpPr>
          <p:cNvPr id="9" name="TextBox 8">
            <a:extLst>
              <a:ext uri="{FF2B5EF4-FFF2-40B4-BE49-F238E27FC236}">
                <a16:creationId xmlns:a16="http://schemas.microsoft.com/office/drawing/2014/main" id="{59F181F8-4CD9-BF43-AA9B-1AAD8A092382}"/>
              </a:ext>
            </a:extLst>
          </p:cNvPr>
          <p:cNvSpPr txBox="1"/>
          <p:nvPr/>
        </p:nvSpPr>
        <p:spPr>
          <a:xfrm>
            <a:off x="4522304" y="1040524"/>
            <a:ext cx="7159488" cy="5047536"/>
          </a:xfrm>
          <a:prstGeom prst="rect">
            <a:avLst/>
          </a:prstGeom>
          <a:noFill/>
        </p:spPr>
        <p:txBody>
          <a:bodyPr wrap="square" rtlCol="0">
            <a:spAutoFit/>
          </a:bodyPr>
          <a:lstStyle/>
          <a:p>
            <a:r>
              <a:rPr lang="en-US" sz="1400" dirty="0"/>
              <a:t>Katie is a psychology professor at Otterbein University in Westerville, Ohio. Katie is married with two children ages 13 and 10 and has a dog.  Katie often volunteers at the Westerville Farmers Market, as she is free most of the summertime.  A busy mom, Katie juggles many priorities and wants to get a healthy, easy dinner on the table for her equally busy family.</a:t>
            </a:r>
            <a:br>
              <a:rPr lang="en-US" sz="1400" dirty="0"/>
            </a:br>
            <a:br>
              <a:rPr lang="en-US" sz="1400" dirty="0"/>
            </a:br>
            <a:r>
              <a:rPr lang="en-US" sz="1400" dirty="0"/>
              <a:t>LIFESTYLE:</a:t>
            </a:r>
          </a:p>
          <a:p>
            <a:pPr marL="354013" indent="-122238">
              <a:buFont typeface="Arial" panose="020B0604020202020204" pitchFamily="34" charset="0"/>
              <a:buChar char="•"/>
            </a:pPr>
            <a:r>
              <a:rPr lang="en-US" sz="1400" dirty="0"/>
              <a:t>Works Monday – Friday, 50 – 55 hours from mid-August to mid-June</a:t>
            </a:r>
          </a:p>
          <a:p>
            <a:pPr marL="354013" indent="-122238">
              <a:buFont typeface="Arial" panose="020B0604020202020204" pitchFamily="34" charset="0"/>
              <a:buChar char="•"/>
            </a:pPr>
            <a:r>
              <a:rPr lang="en-US" sz="1400" dirty="0"/>
              <a:t>Volunteers at Farmers markets on weekends</a:t>
            </a:r>
          </a:p>
          <a:p>
            <a:pPr marL="354013" indent="-122238">
              <a:buFont typeface="Arial" panose="020B0604020202020204" pitchFamily="34" charset="0"/>
              <a:buChar char="•"/>
            </a:pPr>
            <a:r>
              <a:rPr lang="en-US" sz="1400" dirty="0"/>
              <a:t>Busy taking kids to extracurricular activities</a:t>
            </a:r>
          </a:p>
          <a:p>
            <a:pPr marL="354013" indent="-122238">
              <a:buFont typeface="Arial" panose="020B0604020202020204" pitchFamily="34" charset="0"/>
              <a:buChar char="•"/>
            </a:pPr>
            <a:endParaRPr lang="en-US" sz="1400" dirty="0"/>
          </a:p>
          <a:p>
            <a:pPr marL="231775" indent="-219075"/>
            <a:r>
              <a:rPr lang="en-US" sz="1400" dirty="0"/>
              <a:t>PERSONALITY:</a:t>
            </a:r>
          </a:p>
          <a:p>
            <a:pPr marL="354013" indent="-122238">
              <a:buFont typeface="Arial" panose="020B0604020202020204" pitchFamily="34" charset="0"/>
              <a:buChar char="•"/>
            </a:pPr>
            <a:r>
              <a:rPr lang="en-US" sz="1400" dirty="0"/>
              <a:t>A warm, loving, dedicated, accessible wife and mother</a:t>
            </a:r>
          </a:p>
          <a:p>
            <a:pPr marL="354013" indent="-122238">
              <a:buFont typeface="Arial" panose="020B0604020202020204" pitchFamily="34" charset="0"/>
              <a:buChar char="•"/>
            </a:pPr>
            <a:r>
              <a:rPr lang="en-US" sz="1400" dirty="0"/>
              <a:t>Punctual and patient</a:t>
            </a:r>
          </a:p>
          <a:p>
            <a:pPr marL="231775" indent="-219075"/>
            <a:endParaRPr lang="en-US" sz="1400" dirty="0"/>
          </a:p>
          <a:p>
            <a:pPr marL="231775" indent="-219075"/>
            <a:r>
              <a:rPr lang="en-US" sz="1400" dirty="0"/>
              <a:t>GOALS:</a:t>
            </a:r>
          </a:p>
          <a:p>
            <a:pPr marL="354013" indent="-122238">
              <a:buFont typeface="Arial" panose="020B0604020202020204" pitchFamily="34" charset="0"/>
              <a:buChar char="•"/>
            </a:pPr>
            <a:r>
              <a:rPr lang="en-US" sz="1400" dirty="0"/>
              <a:t>Raise two healthy, happy kids who keep busy and do well in life</a:t>
            </a:r>
          </a:p>
          <a:p>
            <a:pPr marL="231775"/>
            <a:endParaRPr lang="en-US" sz="1400" dirty="0"/>
          </a:p>
          <a:p>
            <a:pPr marL="231775" indent="-219075"/>
            <a:r>
              <a:rPr lang="en-US" sz="1400" dirty="0"/>
              <a:t>CHALLENGES:</a:t>
            </a:r>
          </a:p>
          <a:p>
            <a:pPr marL="354013" indent="-122238">
              <a:buFont typeface="Arial" panose="020B0604020202020204" pitchFamily="34" charset="0"/>
              <a:buChar char="•"/>
            </a:pPr>
            <a:r>
              <a:rPr lang="en-US" sz="1400" dirty="0"/>
              <a:t>Balancing work, personal, and family time</a:t>
            </a:r>
          </a:p>
          <a:p>
            <a:pPr marL="231775"/>
            <a:endParaRPr lang="en-US" sz="1400" dirty="0"/>
          </a:p>
          <a:p>
            <a:pPr marL="231775" indent="-219075"/>
            <a:r>
              <a:rPr lang="en-US" sz="1400" dirty="0"/>
              <a:t>SHOPPING ACTIVITY:</a:t>
            </a:r>
          </a:p>
          <a:p>
            <a:pPr marL="354013" indent="-122238">
              <a:buFont typeface="Arial" panose="020B0604020202020204" pitchFamily="34" charset="0"/>
              <a:buChar char="•"/>
            </a:pPr>
            <a:r>
              <a:rPr lang="en-US" sz="1400" dirty="0"/>
              <a:t>Seeks out convenience</a:t>
            </a:r>
          </a:p>
          <a:p>
            <a:pPr marL="231775"/>
            <a:endParaRPr lang="en-US" sz="1400" dirty="0"/>
          </a:p>
        </p:txBody>
      </p:sp>
    </p:spTree>
    <p:extLst>
      <p:ext uri="{BB962C8B-B14F-4D97-AF65-F5344CB8AC3E}">
        <p14:creationId xmlns:p14="http://schemas.microsoft.com/office/powerpoint/2010/main" val="1636707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18F-5FC1-7A4A-B094-E279970DE2D4}"/>
              </a:ext>
            </a:extLst>
          </p:cNvPr>
          <p:cNvSpPr>
            <a:spLocks noGrp="1"/>
          </p:cNvSpPr>
          <p:nvPr>
            <p:ph type="title"/>
          </p:nvPr>
        </p:nvSpPr>
        <p:spPr/>
        <p:txBody>
          <a:bodyPr>
            <a:normAutofit fontScale="90000"/>
          </a:bodyPr>
          <a:lstStyle/>
          <a:p>
            <a:r>
              <a:rPr lang="en-US" dirty="0"/>
              <a:t>KATIE’S JOURNEY</a:t>
            </a:r>
          </a:p>
        </p:txBody>
      </p:sp>
      <p:pic>
        <p:nvPicPr>
          <p:cNvPr id="4" name="Picture 3">
            <a:extLst>
              <a:ext uri="{FF2B5EF4-FFF2-40B4-BE49-F238E27FC236}">
                <a16:creationId xmlns:a16="http://schemas.microsoft.com/office/drawing/2014/main" id="{6C360431-2203-D546-AD04-E5682678CE46}"/>
              </a:ext>
            </a:extLst>
          </p:cNvPr>
          <p:cNvPicPr>
            <a:picLocks noChangeAspect="1"/>
          </p:cNvPicPr>
          <p:nvPr/>
        </p:nvPicPr>
        <p:blipFill rotWithShape="1">
          <a:blip r:embed="rId3"/>
          <a:srcRect t="11356" b="27578"/>
          <a:stretch/>
        </p:blipFill>
        <p:spPr>
          <a:xfrm>
            <a:off x="318656" y="235530"/>
            <a:ext cx="1598597" cy="651163"/>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5" name="Table 5">
            <a:extLst>
              <a:ext uri="{FF2B5EF4-FFF2-40B4-BE49-F238E27FC236}">
                <a16:creationId xmlns:a16="http://schemas.microsoft.com/office/drawing/2014/main" id="{A688DF56-D1B4-0B4B-8EB5-1DECD0E98145}"/>
              </a:ext>
            </a:extLst>
          </p:cNvPr>
          <p:cNvGraphicFramePr>
            <a:graphicFrameLocks noGrp="1"/>
          </p:cNvGraphicFramePr>
          <p:nvPr>
            <p:extLst>
              <p:ext uri="{D42A27DB-BD31-4B8C-83A1-F6EECF244321}">
                <p14:modId xmlns:p14="http://schemas.microsoft.com/office/powerpoint/2010/main" val="3374021253"/>
              </p:ext>
            </p:extLst>
          </p:nvPr>
        </p:nvGraphicFramePr>
        <p:xfrm>
          <a:off x="318656" y="1093739"/>
          <a:ext cx="11554690" cy="5528729"/>
        </p:xfrm>
        <a:graphic>
          <a:graphicData uri="http://schemas.openxmlformats.org/drawingml/2006/table">
            <a:tbl>
              <a:tblPr firstRow="1" bandRow="1">
                <a:tableStyleId>{5C22544A-7EE6-4342-B048-85BDC9FD1C3A}</a:tableStyleId>
              </a:tblPr>
              <a:tblGrid>
                <a:gridCol w="1650670">
                  <a:extLst>
                    <a:ext uri="{9D8B030D-6E8A-4147-A177-3AD203B41FA5}">
                      <a16:colId xmlns:a16="http://schemas.microsoft.com/office/drawing/2014/main" val="334612607"/>
                    </a:ext>
                  </a:extLst>
                </a:gridCol>
                <a:gridCol w="1650670">
                  <a:extLst>
                    <a:ext uri="{9D8B030D-6E8A-4147-A177-3AD203B41FA5}">
                      <a16:colId xmlns:a16="http://schemas.microsoft.com/office/drawing/2014/main" val="4092178948"/>
                    </a:ext>
                  </a:extLst>
                </a:gridCol>
                <a:gridCol w="1650670">
                  <a:extLst>
                    <a:ext uri="{9D8B030D-6E8A-4147-A177-3AD203B41FA5}">
                      <a16:colId xmlns:a16="http://schemas.microsoft.com/office/drawing/2014/main" val="4214519312"/>
                    </a:ext>
                  </a:extLst>
                </a:gridCol>
                <a:gridCol w="1650670">
                  <a:extLst>
                    <a:ext uri="{9D8B030D-6E8A-4147-A177-3AD203B41FA5}">
                      <a16:colId xmlns:a16="http://schemas.microsoft.com/office/drawing/2014/main" val="2349635900"/>
                    </a:ext>
                  </a:extLst>
                </a:gridCol>
                <a:gridCol w="1650670">
                  <a:extLst>
                    <a:ext uri="{9D8B030D-6E8A-4147-A177-3AD203B41FA5}">
                      <a16:colId xmlns:a16="http://schemas.microsoft.com/office/drawing/2014/main" val="3312489935"/>
                    </a:ext>
                  </a:extLst>
                </a:gridCol>
                <a:gridCol w="1650670">
                  <a:extLst>
                    <a:ext uri="{9D8B030D-6E8A-4147-A177-3AD203B41FA5}">
                      <a16:colId xmlns:a16="http://schemas.microsoft.com/office/drawing/2014/main" val="3094739689"/>
                    </a:ext>
                  </a:extLst>
                </a:gridCol>
                <a:gridCol w="1650670">
                  <a:extLst>
                    <a:ext uri="{9D8B030D-6E8A-4147-A177-3AD203B41FA5}">
                      <a16:colId xmlns:a16="http://schemas.microsoft.com/office/drawing/2014/main" val="512593424"/>
                    </a:ext>
                  </a:extLst>
                </a:gridCol>
              </a:tblGrid>
              <a:tr h="508742">
                <a:tc>
                  <a:txBody>
                    <a:bodyPr/>
                    <a:lstStyle/>
                    <a:p>
                      <a:endParaRPr lang="en-US" dirty="0"/>
                    </a:p>
                  </a:txBody>
                  <a:tcPr/>
                </a:tc>
                <a:tc>
                  <a:txBody>
                    <a:bodyPr/>
                    <a:lstStyle/>
                    <a:p>
                      <a:pPr algn="ctr"/>
                      <a:r>
                        <a:rPr lang="en-US" sz="1400" dirty="0"/>
                        <a:t>AWARENESS</a:t>
                      </a:r>
                    </a:p>
                  </a:txBody>
                  <a:tcPr anchor="ctr"/>
                </a:tc>
                <a:tc>
                  <a:txBody>
                    <a:bodyPr/>
                    <a:lstStyle/>
                    <a:p>
                      <a:pPr algn="ctr"/>
                      <a:r>
                        <a:rPr lang="en-US" sz="1400" dirty="0"/>
                        <a:t>RESEARCH</a:t>
                      </a:r>
                    </a:p>
                  </a:txBody>
                  <a:tcPr anchor="ctr"/>
                </a:tc>
                <a:tc>
                  <a:txBody>
                    <a:bodyPr/>
                    <a:lstStyle/>
                    <a:p>
                      <a:pPr algn="ctr"/>
                      <a:r>
                        <a:rPr lang="en-US" sz="1400" dirty="0"/>
                        <a:t>ACQUISITION</a:t>
                      </a:r>
                    </a:p>
                  </a:txBody>
                  <a:tcPr anchor="ctr"/>
                </a:tc>
                <a:tc>
                  <a:txBody>
                    <a:bodyPr/>
                    <a:lstStyle/>
                    <a:p>
                      <a:pPr algn="ctr"/>
                      <a:r>
                        <a:rPr lang="en-US" sz="1400" dirty="0"/>
                        <a:t>ENGAGEMENT</a:t>
                      </a:r>
                    </a:p>
                  </a:txBody>
                  <a:tcPr anchor="ctr"/>
                </a:tc>
                <a:tc>
                  <a:txBody>
                    <a:bodyPr/>
                    <a:lstStyle/>
                    <a:p>
                      <a:pPr algn="ctr"/>
                      <a:r>
                        <a:rPr lang="en-US" sz="1400" dirty="0"/>
                        <a:t>SERVICE</a:t>
                      </a:r>
                    </a:p>
                  </a:txBody>
                  <a:tcPr anchor="ctr"/>
                </a:tc>
                <a:tc>
                  <a:txBody>
                    <a:bodyPr/>
                    <a:lstStyle/>
                    <a:p>
                      <a:pPr algn="ctr"/>
                      <a:r>
                        <a:rPr lang="en-US" sz="1400" dirty="0"/>
                        <a:t>LOYALTY</a:t>
                      </a:r>
                    </a:p>
                  </a:txBody>
                  <a:tcPr anchor="ctr"/>
                </a:tc>
                <a:extLst>
                  <a:ext uri="{0D108BD9-81ED-4DB2-BD59-A6C34878D82A}">
                    <a16:rowId xmlns:a16="http://schemas.microsoft.com/office/drawing/2014/main" val="1678725443"/>
                  </a:ext>
                </a:extLst>
              </a:tr>
              <a:tr h="717141">
                <a:tc>
                  <a:txBody>
                    <a:bodyPr/>
                    <a:lstStyle/>
                    <a:p>
                      <a:pPr algn="ctr"/>
                      <a:r>
                        <a:rPr lang="en-US" sz="1200" dirty="0"/>
                        <a:t>LOCAL </a:t>
                      </a:r>
                      <a:br>
                        <a:rPr lang="en-US" sz="1200" dirty="0"/>
                      </a:br>
                      <a:r>
                        <a:rPr lang="en-US" sz="1200" dirty="0"/>
                        <a:t>3-PACK</a:t>
                      </a:r>
                    </a:p>
                  </a:txBody>
                  <a:tcPr anchor="ct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34438907"/>
                  </a:ext>
                </a:extLst>
              </a:tr>
              <a:tr h="717141">
                <a:tc>
                  <a:txBody>
                    <a:bodyPr/>
                    <a:lstStyle/>
                    <a:p>
                      <a:pPr algn="ctr"/>
                      <a:r>
                        <a:rPr lang="en-US" sz="1200" dirty="0"/>
                        <a:t>SEARCH ENGINES</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95550706"/>
                  </a:ext>
                </a:extLst>
              </a:tr>
              <a:tr h="717141">
                <a:tc>
                  <a:txBody>
                    <a:bodyPr/>
                    <a:lstStyle/>
                    <a:p>
                      <a:pPr algn="ctr"/>
                      <a:r>
                        <a:rPr lang="en-US" sz="1200" dirty="0"/>
                        <a:t>SOCIAL</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09045822"/>
                  </a:ext>
                </a:extLst>
              </a:tr>
              <a:tr h="717141">
                <a:tc>
                  <a:txBody>
                    <a:bodyPr/>
                    <a:lstStyle/>
                    <a:p>
                      <a:pPr algn="ctr"/>
                      <a:r>
                        <a:rPr lang="en-US" sz="1200" dirty="0"/>
                        <a:t>FARMERS MARKET</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307292927"/>
                  </a:ext>
                </a:extLst>
              </a:tr>
              <a:tr h="717141">
                <a:tc>
                  <a:txBody>
                    <a:bodyPr/>
                    <a:lstStyle/>
                    <a:p>
                      <a:pPr algn="ctr"/>
                      <a:r>
                        <a:rPr lang="en-US" sz="1200" dirty="0"/>
                        <a:t>WEBSITE</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3414228"/>
                  </a:ext>
                </a:extLst>
              </a:tr>
              <a:tr h="717141">
                <a:tc>
                  <a:txBody>
                    <a:bodyPr/>
                    <a:lstStyle/>
                    <a:p>
                      <a:pPr algn="ctr"/>
                      <a:r>
                        <a:rPr lang="en-US" sz="1200" dirty="0"/>
                        <a:t>EMAIL</a:t>
                      </a:r>
                    </a:p>
                  </a:txBody>
                  <a:tcPr anchor="ct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27313533"/>
                  </a:ext>
                </a:extLst>
              </a:tr>
              <a:tr h="717141">
                <a:tc>
                  <a:txBody>
                    <a:bodyPr/>
                    <a:lstStyle/>
                    <a:p>
                      <a:pPr algn="ctr"/>
                      <a:r>
                        <a:rPr lang="en-US" sz="1200" dirty="0"/>
                        <a:t>IN PERSON RECOMENDATION</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390879745"/>
                  </a:ext>
                </a:extLst>
              </a:tr>
            </a:tbl>
          </a:graphicData>
        </a:graphic>
      </p:graphicFrame>
      <p:sp>
        <p:nvSpPr>
          <p:cNvPr id="6" name="Oval 5">
            <a:extLst>
              <a:ext uri="{FF2B5EF4-FFF2-40B4-BE49-F238E27FC236}">
                <a16:creationId xmlns:a16="http://schemas.microsoft.com/office/drawing/2014/main" id="{EA552CD1-ECF4-1143-AE4A-CA537DEC9576}"/>
              </a:ext>
            </a:extLst>
          </p:cNvPr>
          <p:cNvSpPr/>
          <p:nvPr/>
        </p:nvSpPr>
        <p:spPr>
          <a:xfrm>
            <a:off x="2538845" y="3868894"/>
            <a:ext cx="512620" cy="530296"/>
          </a:xfrm>
          <a:prstGeom prst="ellipse">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p>
        </p:txBody>
      </p:sp>
      <p:sp>
        <p:nvSpPr>
          <p:cNvPr id="7" name="Oval 6">
            <a:extLst>
              <a:ext uri="{FF2B5EF4-FFF2-40B4-BE49-F238E27FC236}">
                <a16:creationId xmlns:a16="http://schemas.microsoft.com/office/drawing/2014/main" id="{9F9B4C4C-27C3-9945-AD62-0D7F5F6AEA51}"/>
              </a:ext>
            </a:extLst>
          </p:cNvPr>
          <p:cNvSpPr/>
          <p:nvPr/>
        </p:nvSpPr>
        <p:spPr>
          <a:xfrm>
            <a:off x="2538845" y="3100851"/>
            <a:ext cx="512620" cy="530296"/>
          </a:xfrm>
          <a:prstGeom prst="ellipse">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p>
        </p:txBody>
      </p:sp>
      <p:sp>
        <p:nvSpPr>
          <p:cNvPr id="8" name="Oval 7">
            <a:extLst>
              <a:ext uri="{FF2B5EF4-FFF2-40B4-BE49-F238E27FC236}">
                <a16:creationId xmlns:a16="http://schemas.microsoft.com/office/drawing/2014/main" id="{1EC6EDAD-1E10-A74F-82AA-A6BC6B53D7E9}"/>
              </a:ext>
            </a:extLst>
          </p:cNvPr>
          <p:cNvSpPr/>
          <p:nvPr/>
        </p:nvSpPr>
        <p:spPr>
          <a:xfrm>
            <a:off x="4211785" y="2410633"/>
            <a:ext cx="512620" cy="530296"/>
          </a:xfrm>
          <a:prstGeom prst="ellipse">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p>
        </p:txBody>
      </p:sp>
      <p:sp>
        <p:nvSpPr>
          <p:cNvPr id="9" name="Oval 8">
            <a:extLst>
              <a:ext uri="{FF2B5EF4-FFF2-40B4-BE49-F238E27FC236}">
                <a16:creationId xmlns:a16="http://schemas.microsoft.com/office/drawing/2014/main" id="{97E6D121-3CC3-934E-A22F-6AE2DA14F562}"/>
              </a:ext>
            </a:extLst>
          </p:cNvPr>
          <p:cNvSpPr/>
          <p:nvPr/>
        </p:nvSpPr>
        <p:spPr>
          <a:xfrm>
            <a:off x="4211785" y="4564903"/>
            <a:ext cx="512620" cy="530296"/>
          </a:xfrm>
          <a:prstGeom prst="ellipse">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sp>
        <p:nvSpPr>
          <p:cNvPr id="10" name="Oval 9">
            <a:extLst>
              <a:ext uri="{FF2B5EF4-FFF2-40B4-BE49-F238E27FC236}">
                <a16:creationId xmlns:a16="http://schemas.microsoft.com/office/drawing/2014/main" id="{B323DC53-3848-8B43-9403-8E29850F343D}"/>
              </a:ext>
            </a:extLst>
          </p:cNvPr>
          <p:cNvSpPr/>
          <p:nvPr/>
        </p:nvSpPr>
        <p:spPr>
          <a:xfrm>
            <a:off x="4211785" y="5994123"/>
            <a:ext cx="512620" cy="530296"/>
          </a:xfrm>
          <a:prstGeom prst="ellipse">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p>
        </p:txBody>
      </p:sp>
      <p:sp>
        <p:nvSpPr>
          <p:cNvPr id="11" name="Oval 10">
            <a:extLst>
              <a:ext uri="{FF2B5EF4-FFF2-40B4-BE49-F238E27FC236}">
                <a16:creationId xmlns:a16="http://schemas.microsoft.com/office/drawing/2014/main" id="{6C314326-FA2C-8949-B0E8-B4B1ED0A85D2}"/>
              </a:ext>
            </a:extLst>
          </p:cNvPr>
          <p:cNvSpPr/>
          <p:nvPr/>
        </p:nvSpPr>
        <p:spPr>
          <a:xfrm>
            <a:off x="5810249" y="3840421"/>
            <a:ext cx="512620" cy="530296"/>
          </a:xfrm>
          <a:prstGeom prst="ellipse">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a:t>
            </a:r>
          </a:p>
        </p:txBody>
      </p:sp>
      <p:sp>
        <p:nvSpPr>
          <p:cNvPr id="12" name="Oval 11">
            <a:extLst>
              <a:ext uri="{FF2B5EF4-FFF2-40B4-BE49-F238E27FC236}">
                <a16:creationId xmlns:a16="http://schemas.microsoft.com/office/drawing/2014/main" id="{15908655-628E-0442-A8CB-D01C8A75EBBA}"/>
              </a:ext>
            </a:extLst>
          </p:cNvPr>
          <p:cNvSpPr/>
          <p:nvPr/>
        </p:nvSpPr>
        <p:spPr>
          <a:xfrm>
            <a:off x="7542072" y="3840421"/>
            <a:ext cx="512620" cy="530296"/>
          </a:xfrm>
          <a:prstGeom prst="ellipse">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7</a:t>
            </a:r>
          </a:p>
        </p:txBody>
      </p:sp>
      <p:sp>
        <p:nvSpPr>
          <p:cNvPr id="14" name="Oval 13">
            <a:extLst>
              <a:ext uri="{FF2B5EF4-FFF2-40B4-BE49-F238E27FC236}">
                <a16:creationId xmlns:a16="http://schemas.microsoft.com/office/drawing/2014/main" id="{EAF31537-B9F1-4449-9824-943B6A382C86}"/>
              </a:ext>
            </a:extLst>
          </p:cNvPr>
          <p:cNvSpPr/>
          <p:nvPr/>
        </p:nvSpPr>
        <p:spPr>
          <a:xfrm>
            <a:off x="10730347" y="3840421"/>
            <a:ext cx="512620" cy="530296"/>
          </a:xfrm>
          <a:prstGeom prst="ellipse">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8</a:t>
            </a:r>
          </a:p>
        </p:txBody>
      </p:sp>
      <p:sp>
        <p:nvSpPr>
          <p:cNvPr id="15" name="Oval 14">
            <a:extLst>
              <a:ext uri="{FF2B5EF4-FFF2-40B4-BE49-F238E27FC236}">
                <a16:creationId xmlns:a16="http://schemas.microsoft.com/office/drawing/2014/main" id="{136FF7CC-8429-AE47-AB9B-AFBED71C598B}"/>
              </a:ext>
            </a:extLst>
          </p:cNvPr>
          <p:cNvSpPr/>
          <p:nvPr/>
        </p:nvSpPr>
        <p:spPr>
          <a:xfrm>
            <a:off x="10730347" y="4564903"/>
            <a:ext cx="512620" cy="530296"/>
          </a:xfrm>
          <a:prstGeom prst="ellipse">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9</a:t>
            </a:r>
          </a:p>
        </p:txBody>
      </p:sp>
      <p:sp>
        <p:nvSpPr>
          <p:cNvPr id="17" name="Oval 16">
            <a:extLst>
              <a:ext uri="{FF2B5EF4-FFF2-40B4-BE49-F238E27FC236}">
                <a16:creationId xmlns:a16="http://schemas.microsoft.com/office/drawing/2014/main" id="{B78466ED-9C36-8B4C-BF98-842A1DB4B6CF}"/>
              </a:ext>
            </a:extLst>
          </p:cNvPr>
          <p:cNvSpPr/>
          <p:nvPr/>
        </p:nvSpPr>
        <p:spPr>
          <a:xfrm>
            <a:off x="9140535" y="3840421"/>
            <a:ext cx="512620" cy="530296"/>
          </a:xfrm>
          <a:prstGeom prst="ellipse">
            <a:avLst/>
          </a:prstGeom>
          <a:solidFill>
            <a:schemeClr val="accent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7</a:t>
            </a:r>
          </a:p>
        </p:txBody>
      </p:sp>
      <p:cxnSp>
        <p:nvCxnSpPr>
          <p:cNvPr id="21" name="Straight Arrow Connector 20">
            <a:extLst>
              <a:ext uri="{FF2B5EF4-FFF2-40B4-BE49-F238E27FC236}">
                <a16:creationId xmlns:a16="http://schemas.microsoft.com/office/drawing/2014/main" id="{D07D3DF3-B271-164A-8601-AE167F137DF6}"/>
              </a:ext>
            </a:extLst>
          </p:cNvPr>
          <p:cNvCxnSpPr>
            <a:cxnSpLocks/>
            <a:stCxn id="6" idx="0"/>
            <a:endCxn id="7" idx="4"/>
          </p:cNvCxnSpPr>
          <p:nvPr/>
        </p:nvCxnSpPr>
        <p:spPr>
          <a:xfrm flipV="1">
            <a:off x="2795155" y="3631147"/>
            <a:ext cx="0" cy="237747"/>
          </a:xfrm>
          <a:prstGeom prst="straightConnector1">
            <a:avLst/>
          </a:prstGeom>
          <a:ln w="127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DB044A87-9EEA-0042-AA1A-EE40E1566AB4}"/>
              </a:ext>
            </a:extLst>
          </p:cNvPr>
          <p:cNvCxnSpPr>
            <a:cxnSpLocks/>
            <a:stCxn id="7" idx="6"/>
            <a:endCxn id="8" idx="2"/>
          </p:cNvCxnSpPr>
          <p:nvPr/>
        </p:nvCxnSpPr>
        <p:spPr>
          <a:xfrm flipV="1">
            <a:off x="3051465" y="2675781"/>
            <a:ext cx="1160320" cy="690218"/>
          </a:xfrm>
          <a:prstGeom prst="bentConnector3">
            <a:avLst>
              <a:gd name="adj1" fmla="val 50000"/>
            </a:avLst>
          </a:prstGeom>
          <a:ln w="127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7824292-0CA5-424A-A8D7-4EF4063EF200}"/>
              </a:ext>
            </a:extLst>
          </p:cNvPr>
          <p:cNvCxnSpPr>
            <a:stCxn id="8" idx="4"/>
            <a:endCxn id="9" idx="0"/>
          </p:cNvCxnSpPr>
          <p:nvPr/>
        </p:nvCxnSpPr>
        <p:spPr>
          <a:xfrm>
            <a:off x="4468095" y="2940929"/>
            <a:ext cx="0" cy="1623974"/>
          </a:xfrm>
          <a:prstGeom prst="straightConnector1">
            <a:avLst/>
          </a:prstGeom>
          <a:ln w="127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5" name="Elbow Connector 44">
            <a:extLst>
              <a:ext uri="{FF2B5EF4-FFF2-40B4-BE49-F238E27FC236}">
                <a16:creationId xmlns:a16="http://schemas.microsoft.com/office/drawing/2014/main" id="{C2CAA345-EDE2-124C-BD70-A29AB885964C}"/>
              </a:ext>
            </a:extLst>
          </p:cNvPr>
          <p:cNvCxnSpPr>
            <a:cxnSpLocks/>
            <a:stCxn id="14" idx="6"/>
            <a:endCxn id="15" idx="6"/>
          </p:cNvCxnSpPr>
          <p:nvPr/>
        </p:nvCxnSpPr>
        <p:spPr>
          <a:xfrm>
            <a:off x="11242967" y="4105569"/>
            <a:ext cx="12700" cy="724482"/>
          </a:xfrm>
          <a:prstGeom prst="bentConnector3">
            <a:avLst>
              <a:gd name="adj1" fmla="val 1800000"/>
            </a:avLst>
          </a:prstGeom>
          <a:ln w="12700">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92BEAC1B-F3BD-F744-874A-B2FA38B94101}"/>
              </a:ext>
            </a:extLst>
          </p:cNvPr>
          <p:cNvCxnSpPr>
            <a:stCxn id="9" idx="4"/>
            <a:endCxn id="10" idx="0"/>
          </p:cNvCxnSpPr>
          <p:nvPr/>
        </p:nvCxnSpPr>
        <p:spPr>
          <a:xfrm>
            <a:off x="4468095" y="5095199"/>
            <a:ext cx="0" cy="898924"/>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a:extLst>
              <a:ext uri="{FF2B5EF4-FFF2-40B4-BE49-F238E27FC236}">
                <a16:creationId xmlns:a16="http://schemas.microsoft.com/office/drawing/2014/main" id="{895CB65E-9E67-2541-8B44-4B81C0D9994F}"/>
              </a:ext>
            </a:extLst>
          </p:cNvPr>
          <p:cNvCxnSpPr>
            <a:endCxn id="11" idx="4"/>
          </p:cNvCxnSpPr>
          <p:nvPr/>
        </p:nvCxnSpPr>
        <p:spPr>
          <a:xfrm rot="5400000" flipH="1" flipV="1">
            <a:off x="4451205" y="4643917"/>
            <a:ext cx="1888554" cy="1342154"/>
          </a:xfrm>
          <a:prstGeom prst="bentConnector3">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ED90BC8-B36C-CC49-BC48-0ECFD4685937}"/>
              </a:ext>
            </a:extLst>
          </p:cNvPr>
          <p:cNvCxnSpPr>
            <a:stCxn id="11" idx="6"/>
            <a:endCxn id="12" idx="2"/>
          </p:cNvCxnSpPr>
          <p:nvPr/>
        </p:nvCxnSpPr>
        <p:spPr>
          <a:xfrm>
            <a:off x="6322869" y="4105569"/>
            <a:ext cx="121920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3DAA3FFC-83E1-D540-8B08-0DA24697C2F3}"/>
              </a:ext>
            </a:extLst>
          </p:cNvPr>
          <p:cNvCxnSpPr>
            <a:endCxn id="17" idx="2"/>
          </p:cNvCxnSpPr>
          <p:nvPr/>
        </p:nvCxnSpPr>
        <p:spPr>
          <a:xfrm>
            <a:off x="8054692" y="4105569"/>
            <a:ext cx="1085843"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2178BC0-AAA9-1648-8C04-72EED1E2BA16}"/>
              </a:ext>
            </a:extLst>
          </p:cNvPr>
          <p:cNvCxnSpPr>
            <a:stCxn id="17" idx="6"/>
            <a:endCxn id="14" idx="2"/>
          </p:cNvCxnSpPr>
          <p:nvPr/>
        </p:nvCxnSpPr>
        <p:spPr>
          <a:xfrm>
            <a:off x="9653155" y="4105569"/>
            <a:ext cx="1077192"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372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E2F8-6EAE-5049-B180-D1D12273BBAF}"/>
              </a:ext>
            </a:extLst>
          </p:cNvPr>
          <p:cNvSpPr>
            <a:spLocks noGrp="1"/>
          </p:cNvSpPr>
          <p:nvPr>
            <p:ph type="title"/>
          </p:nvPr>
        </p:nvSpPr>
        <p:spPr/>
        <p:txBody>
          <a:bodyPr>
            <a:normAutofit fontScale="90000"/>
          </a:bodyPr>
          <a:lstStyle/>
          <a:p>
            <a:r>
              <a:rPr lang="en-US" dirty="0"/>
              <a:t>JEAN</a:t>
            </a:r>
          </a:p>
        </p:txBody>
      </p:sp>
      <p:sp>
        <p:nvSpPr>
          <p:cNvPr id="6" name="Rectangle 5">
            <a:extLst>
              <a:ext uri="{FF2B5EF4-FFF2-40B4-BE49-F238E27FC236}">
                <a16:creationId xmlns:a16="http://schemas.microsoft.com/office/drawing/2014/main" id="{4E165FB5-C4AF-3A47-90B7-27A45CE6245A}"/>
              </a:ext>
            </a:extLst>
          </p:cNvPr>
          <p:cNvSpPr/>
          <p:nvPr/>
        </p:nvSpPr>
        <p:spPr>
          <a:xfrm>
            <a:off x="468352" y="295216"/>
            <a:ext cx="3914462" cy="2605639"/>
          </a:xfrm>
          <a:prstGeom prst="rect">
            <a:avLst/>
          </a:prstGeom>
          <a:blipFill>
            <a:blip r:embed="rId3"/>
            <a:stretch>
              <a:fillRect/>
            </a:stretch>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Table 8">
            <a:extLst>
              <a:ext uri="{FF2B5EF4-FFF2-40B4-BE49-F238E27FC236}">
                <a16:creationId xmlns:a16="http://schemas.microsoft.com/office/drawing/2014/main" id="{91CCFA7C-8D47-F74A-A2F4-F1A91EBA4C55}"/>
              </a:ext>
            </a:extLst>
          </p:cNvPr>
          <p:cNvGraphicFramePr>
            <a:graphicFrameLocks noGrp="1"/>
          </p:cNvGraphicFramePr>
          <p:nvPr>
            <p:extLst>
              <p:ext uri="{D42A27DB-BD31-4B8C-83A1-F6EECF244321}">
                <p14:modId xmlns:p14="http://schemas.microsoft.com/office/powerpoint/2010/main" val="3963750206"/>
              </p:ext>
            </p:extLst>
          </p:nvPr>
        </p:nvGraphicFramePr>
        <p:xfrm>
          <a:off x="468352" y="3021431"/>
          <a:ext cx="3914462" cy="3577131"/>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644227">
                  <a:extLst>
                    <a:ext uri="{9D8B030D-6E8A-4147-A177-3AD203B41FA5}">
                      <a16:colId xmlns:a16="http://schemas.microsoft.com/office/drawing/2014/main" val="2853689962"/>
                    </a:ext>
                  </a:extLst>
                </a:gridCol>
                <a:gridCol w="2270235">
                  <a:extLst>
                    <a:ext uri="{9D8B030D-6E8A-4147-A177-3AD203B41FA5}">
                      <a16:colId xmlns:a16="http://schemas.microsoft.com/office/drawing/2014/main" val="3581304922"/>
                    </a:ext>
                  </a:extLst>
                </a:gridCol>
              </a:tblGrid>
              <a:tr h="397459">
                <a:tc>
                  <a:txBody>
                    <a:bodyPr/>
                    <a:lstStyle/>
                    <a:p>
                      <a:r>
                        <a:rPr lang="en-US" dirty="0">
                          <a:solidFill>
                            <a:schemeClr val="bg1"/>
                          </a:solidFill>
                        </a:rPr>
                        <a:t>GENDER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solidFill>
                  </a:tcPr>
                </a:tc>
                <a:tc>
                  <a:txBody>
                    <a:bodyPr/>
                    <a:lstStyle/>
                    <a:p>
                      <a:r>
                        <a:rPr lang="en-US" dirty="0">
                          <a:solidFill>
                            <a:schemeClr val="bg1"/>
                          </a:solidFill>
                        </a:rPr>
                        <a:t>Female</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4"/>
                    </a:solidFill>
                  </a:tcPr>
                </a:tc>
                <a:extLst>
                  <a:ext uri="{0D108BD9-81ED-4DB2-BD59-A6C34878D82A}">
                    <a16:rowId xmlns:a16="http://schemas.microsoft.com/office/drawing/2014/main" val="3381446123"/>
                  </a:ext>
                </a:extLst>
              </a:tr>
              <a:tr h="397459">
                <a:tc>
                  <a:txBody>
                    <a:bodyPr/>
                    <a:lstStyle/>
                    <a:p>
                      <a:r>
                        <a:rPr lang="en-US" dirty="0">
                          <a:solidFill>
                            <a:schemeClr val="bg1"/>
                          </a:solidFill>
                        </a:rPr>
                        <a:t>AGE</a:t>
                      </a:r>
                    </a:p>
                  </a:txBody>
                  <a:tcPr>
                    <a:lnL w="12700" cap="flat" cmpd="sng" algn="ctr">
                      <a:solidFill>
                        <a:schemeClr val="tx1"/>
                      </a:solidFill>
                      <a:prstDash val="solid"/>
                      <a:round/>
                      <a:headEnd type="none" w="med" len="med"/>
                      <a:tailEnd type="none" w="med" len="med"/>
                    </a:lnL>
                    <a:solidFill>
                      <a:schemeClr val="accent4"/>
                    </a:solidFill>
                  </a:tcPr>
                </a:tc>
                <a:tc>
                  <a:txBody>
                    <a:bodyPr/>
                    <a:lstStyle/>
                    <a:p>
                      <a:r>
                        <a:rPr lang="en-US" dirty="0">
                          <a:solidFill>
                            <a:schemeClr val="bg1"/>
                          </a:solidFill>
                        </a:rPr>
                        <a:t>53</a:t>
                      </a:r>
                    </a:p>
                  </a:txBody>
                  <a:tcPr>
                    <a:lnR w="12700" cap="flat" cmpd="sng" algn="ctr">
                      <a:solidFill>
                        <a:schemeClr val="tx1"/>
                      </a:solidFill>
                      <a:prstDash val="solid"/>
                      <a:round/>
                      <a:headEnd type="none" w="med" len="med"/>
                      <a:tailEnd type="none" w="med" len="med"/>
                    </a:lnR>
                    <a:solidFill>
                      <a:schemeClr val="accent4"/>
                    </a:solidFill>
                  </a:tcPr>
                </a:tc>
                <a:extLst>
                  <a:ext uri="{0D108BD9-81ED-4DB2-BD59-A6C34878D82A}">
                    <a16:rowId xmlns:a16="http://schemas.microsoft.com/office/drawing/2014/main" val="1649066691"/>
                  </a:ext>
                </a:extLst>
              </a:tr>
              <a:tr h="397459">
                <a:tc>
                  <a:txBody>
                    <a:bodyPr/>
                    <a:lstStyle/>
                    <a:p>
                      <a:r>
                        <a:rPr lang="en-US" dirty="0">
                          <a:solidFill>
                            <a:schemeClr val="bg1"/>
                          </a:solidFill>
                        </a:rPr>
                        <a:t>GENERATION</a:t>
                      </a:r>
                    </a:p>
                  </a:txBody>
                  <a:tcPr>
                    <a:lnL w="12700" cap="flat" cmpd="sng" algn="ctr">
                      <a:solidFill>
                        <a:schemeClr val="tx1"/>
                      </a:solidFill>
                      <a:prstDash val="solid"/>
                      <a:round/>
                      <a:headEnd type="none" w="med" len="med"/>
                      <a:tailEnd type="none" w="med" len="med"/>
                    </a:lnL>
                    <a:solidFill>
                      <a:schemeClr val="accent4"/>
                    </a:solidFill>
                  </a:tcPr>
                </a:tc>
                <a:tc>
                  <a:txBody>
                    <a:bodyPr/>
                    <a:lstStyle/>
                    <a:p>
                      <a:r>
                        <a:rPr lang="en-US" dirty="0">
                          <a:solidFill>
                            <a:schemeClr val="bg1"/>
                          </a:solidFill>
                        </a:rPr>
                        <a:t>Generation X</a:t>
                      </a:r>
                    </a:p>
                  </a:txBody>
                  <a:tcPr>
                    <a:lnR w="12700" cap="flat" cmpd="sng" algn="ctr">
                      <a:solidFill>
                        <a:schemeClr val="tx1"/>
                      </a:solidFill>
                      <a:prstDash val="solid"/>
                      <a:round/>
                      <a:headEnd type="none" w="med" len="med"/>
                      <a:tailEnd type="none" w="med" len="med"/>
                    </a:lnR>
                    <a:solidFill>
                      <a:schemeClr val="accent4"/>
                    </a:solidFill>
                  </a:tcPr>
                </a:tc>
                <a:extLst>
                  <a:ext uri="{0D108BD9-81ED-4DB2-BD59-A6C34878D82A}">
                    <a16:rowId xmlns:a16="http://schemas.microsoft.com/office/drawing/2014/main" val="3886499646"/>
                  </a:ext>
                </a:extLst>
              </a:tr>
              <a:tr h="397459">
                <a:tc>
                  <a:txBody>
                    <a:bodyPr/>
                    <a:lstStyle/>
                    <a:p>
                      <a:r>
                        <a:rPr lang="en-US" dirty="0">
                          <a:solidFill>
                            <a:schemeClr val="bg1"/>
                          </a:solidFill>
                        </a:rPr>
                        <a:t>STATUS</a:t>
                      </a:r>
                    </a:p>
                  </a:txBody>
                  <a:tcPr>
                    <a:lnL w="12700" cap="flat" cmpd="sng" algn="ctr">
                      <a:solidFill>
                        <a:schemeClr val="tx1"/>
                      </a:solidFill>
                      <a:prstDash val="solid"/>
                      <a:round/>
                      <a:headEnd type="none" w="med" len="med"/>
                      <a:tailEnd type="none" w="med" len="med"/>
                    </a:lnL>
                    <a:solidFill>
                      <a:schemeClr val="accent4"/>
                    </a:solidFill>
                  </a:tcPr>
                </a:tc>
                <a:tc>
                  <a:txBody>
                    <a:bodyPr/>
                    <a:lstStyle/>
                    <a:p>
                      <a:r>
                        <a:rPr lang="en-US" dirty="0">
                          <a:solidFill>
                            <a:schemeClr val="bg1"/>
                          </a:solidFill>
                        </a:rPr>
                        <a:t>Married</a:t>
                      </a:r>
                    </a:p>
                  </a:txBody>
                  <a:tcPr>
                    <a:lnR w="12700" cap="flat" cmpd="sng" algn="ctr">
                      <a:solidFill>
                        <a:schemeClr val="tx1"/>
                      </a:solidFill>
                      <a:prstDash val="solid"/>
                      <a:round/>
                      <a:headEnd type="none" w="med" len="med"/>
                      <a:tailEnd type="none" w="med" len="med"/>
                    </a:lnR>
                    <a:solidFill>
                      <a:schemeClr val="accent4"/>
                    </a:solidFill>
                  </a:tcPr>
                </a:tc>
                <a:extLst>
                  <a:ext uri="{0D108BD9-81ED-4DB2-BD59-A6C34878D82A}">
                    <a16:rowId xmlns:a16="http://schemas.microsoft.com/office/drawing/2014/main" val="3718305061"/>
                  </a:ext>
                </a:extLst>
              </a:tr>
              <a:tr h="397459">
                <a:tc>
                  <a:txBody>
                    <a:bodyPr/>
                    <a:lstStyle/>
                    <a:p>
                      <a:r>
                        <a:rPr lang="en-US" dirty="0">
                          <a:solidFill>
                            <a:schemeClr val="bg1"/>
                          </a:solidFill>
                        </a:rPr>
                        <a:t>KIDS</a:t>
                      </a:r>
                    </a:p>
                  </a:txBody>
                  <a:tcPr>
                    <a:lnL w="12700" cap="flat" cmpd="sng" algn="ctr">
                      <a:solidFill>
                        <a:schemeClr val="tx1"/>
                      </a:solidFill>
                      <a:prstDash val="solid"/>
                      <a:round/>
                      <a:headEnd type="none" w="med" len="med"/>
                      <a:tailEnd type="none" w="med" len="med"/>
                    </a:lnL>
                    <a:solidFill>
                      <a:schemeClr val="accent4"/>
                    </a:solidFill>
                  </a:tcPr>
                </a:tc>
                <a:tc>
                  <a:txBody>
                    <a:bodyPr/>
                    <a:lstStyle/>
                    <a:p>
                      <a:r>
                        <a:rPr lang="en-US" dirty="0">
                          <a:solidFill>
                            <a:schemeClr val="bg1"/>
                          </a:solidFill>
                        </a:rPr>
                        <a:t>2; ages 27 and 29</a:t>
                      </a:r>
                    </a:p>
                  </a:txBody>
                  <a:tcPr>
                    <a:lnR w="12700" cap="flat" cmpd="sng" algn="ctr">
                      <a:solidFill>
                        <a:schemeClr val="tx1"/>
                      </a:solidFill>
                      <a:prstDash val="solid"/>
                      <a:round/>
                      <a:headEnd type="none" w="med" len="med"/>
                      <a:tailEnd type="none" w="med" len="med"/>
                    </a:lnR>
                    <a:solidFill>
                      <a:schemeClr val="accent4"/>
                    </a:solidFill>
                  </a:tcPr>
                </a:tc>
                <a:extLst>
                  <a:ext uri="{0D108BD9-81ED-4DB2-BD59-A6C34878D82A}">
                    <a16:rowId xmlns:a16="http://schemas.microsoft.com/office/drawing/2014/main" val="786030620"/>
                  </a:ext>
                </a:extLst>
              </a:tr>
              <a:tr h="397459">
                <a:tc>
                  <a:txBody>
                    <a:bodyPr/>
                    <a:lstStyle/>
                    <a:p>
                      <a:r>
                        <a:rPr lang="en-US" dirty="0">
                          <a:solidFill>
                            <a:schemeClr val="bg1"/>
                          </a:solidFill>
                        </a:rPr>
                        <a:t>CAREER</a:t>
                      </a:r>
                    </a:p>
                  </a:txBody>
                  <a:tcPr>
                    <a:lnL w="12700" cap="flat" cmpd="sng" algn="ctr">
                      <a:solidFill>
                        <a:schemeClr val="tx1"/>
                      </a:solidFill>
                      <a:prstDash val="solid"/>
                      <a:round/>
                      <a:headEnd type="none" w="med" len="med"/>
                      <a:tailEnd type="none" w="med" len="med"/>
                    </a:lnL>
                    <a:solidFill>
                      <a:schemeClr val="accent4"/>
                    </a:solidFill>
                  </a:tcPr>
                </a:tc>
                <a:tc>
                  <a:txBody>
                    <a:bodyPr/>
                    <a:lstStyle/>
                    <a:p>
                      <a:r>
                        <a:rPr lang="en-US" dirty="0">
                          <a:solidFill>
                            <a:schemeClr val="bg1"/>
                          </a:solidFill>
                        </a:rPr>
                        <a:t>Retired</a:t>
                      </a:r>
                    </a:p>
                  </a:txBody>
                  <a:tcPr>
                    <a:lnR w="12700" cap="flat" cmpd="sng" algn="ctr">
                      <a:solidFill>
                        <a:schemeClr val="tx1"/>
                      </a:solidFill>
                      <a:prstDash val="solid"/>
                      <a:round/>
                      <a:headEnd type="none" w="med" len="med"/>
                      <a:tailEnd type="none" w="med" len="med"/>
                    </a:lnR>
                    <a:solidFill>
                      <a:schemeClr val="accent4"/>
                    </a:solidFill>
                  </a:tcPr>
                </a:tc>
                <a:extLst>
                  <a:ext uri="{0D108BD9-81ED-4DB2-BD59-A6C34878D82A}">
                    <a16:rowId xmlns:a16="http://schemas.microsoft.com/office/drawing/2014/main" val="1012861032"/>
                  </a:ext>
                </a:extLst>
              </a:tr>
              <a:tr h="397459">
                <a:tc>
                  <a:txBody>
                    <a:bodyPr/>
                    <a:lstStyle/>
                    <a:p>
                      <a:r>
                        <a:rPr lang="en-US" dirty="0">
                          <a:solidFill>
                            <a:schemeClr val="bg1"/>
                          </a:solidFill>
                        </a:rPr>
                        <a:t>INDUSTRY</a:t>
                      </a:r>
                    </a:p>
                  </a:txBody>
                  <a:tcPr>
                    <a:lnL w="12700" cap="flat" cmpd="sng" algn="ctr">
                      <a:solidFill>
                        <a:schemeClr val="tx1"/>
                      </a:solidFill>
                      <a:prstDash val="solid"/>
                      <a:round/>
                      <a:headEnd type="none" w="med" len="med"/>
                      <a:tailEnd type="none" w="med" len="med"/>
                    </a:lnL>
                    <a:solidFill>
                      <a:schemeClr val="accent4"/>
                    </a:solidFill>
                  </a:tcPr>
                </a:tc>
                <a:tc>
                  <a:txBody>
                    <a:bodyPr/>
                    <a:lstStyle/>
                    <a:p>
                      <a:r>
                        <a:rPr lang="en-US" dirty="0">
                          <a:solidFill>
                            <a:schemeClr val="bg1"/>
                          </a:solidFill>
                        </a:rPr>
                        <a:t>Financial Advisor</a:t>
                      </a:r>
                    </a:p>
                  </a:txBody>
                  <a:tcPr>
                    <a:lnR w="12700" cap="flat" cmpd="sng" algn="ctr">
                      <a:solidFill>
                        <a:schemeClr val="tx1"/>
                      </a:solidFill>
                      <a:prstDash val="solid"/>
                      <a:round/>
                      <a:headEnd type="none" w="med" len="med"/>
                      <a:tailEnd type="none" w="med" len="med"/>
                    </a:lnR>
                    <a:solidFill>
                      <a:schemeClr val="accent4"/>
                    </a:solidFill>
                  </a:tcPr>
                </a:tc>
                <a:extLst>
                  <a:ext uri="{0D108BD9-81ED-4DB2-BD59-A6C34878D82A}">
                    <a16:rowId xmlns:a16="http://schemas.microsoft.com/office/drawing/2014/main" val="2721713382"/>
                  </a:ext>
                </a:extLst>
              </a:tr>
              <a:tr h="397459">
                <a:tc>
                  <a:txBody>
                    <a:bodyPr/>
                    <a:lstStyle/>
                    <a:p>
                      <a:r>
                        <a:rPr lang="en-US" dirty="0">
                          <a:solidFill>
                            <a:schemeClr val="bg1"/>
                          </a:solidFill>
                        </a:rPr>
                        <a:t>INCOME</a:t>
                      </a:r>
                    </a:p>
                  </a:txBody>
                  <a:tcPr>
                    <a:lnL w="12700" cap="flat" cmpd="sng" algn="ctr">
                      <a:solidFill>
                        <a:schemeClr val="tx1"/>
                      </a:solidFill>
                      <a:prstDash val="solid"/>
                      <a:round/>
                      <a:headEnd type="none" w="med" len="med"/>
                      <a:tailEnd type="none" w="med" len="med"/>
                    </a:lnL>
                    <a:solidFill>
                      <a:schemeClr val="accent4"/>
                    </a:solidFill>
                  </a:tcPr>
                </a:tc>
                <a:tc>
                  <a:txBody>
                    <a:bodyPr/>
                    <a:lstStyle/>
                    <a:p>
                      <a:r>
                        <a:rPr lang="en-US" dirty="0">
                          <a:solidFill>
                            <a:schemeClr val="bg1"/>
                          </a:solidFill>
                        </a:rPr>
                        <a:t>$77,570</a:t>
                      </a:r>
                    </a:p>
                  </a:txBody>
                  <a:tcPr>
                    <a:lnR w="12700" cap="flat" cmpd="sng" algn="ctr">
                      <a:solidFill>
                        <a:schemeClr val="tx1"/>
                      </a:solidFill>
                      <a:prstDash val="solid"/>
                      <a:round/>
                      <a:headEnd type="none" w="med" len="med"/>
                      <a:tailEnd type="none" w="med" len="med"/>
                    </a:lnR>
                    <a:solidFill>
                      <a:schemeClr val="accent4"/>
                    </a:solidFill>
                  </a:tcPr>
                </a:tc>
                <a:extLst>
                  <a:ext uri="{0D108BD9-81ED-4DB2-BD59-A6C34878D82A}">
                    <a16:rowId xmlns:a16="http://schemas.microsoft.com/office/drawing/2014/main" val="1949079986"/>
                  </a:ext>
                </a:extLst>
              </a:tr>
              <a:tr h="397459">
                <a:tc>
                  <a:txBody>
                    <a:bodyPr/>
                    <a:lstStyle/>
                    <a:p>
                      <a:r>
                        <a:rPr lang="en-US" dirty="0">
                          <a:solidFill>
                            <a:schemeClr val="bg1"/>
                          </a:solidFill>
                        </a:rPr>
                        <a:t>EDUCATION</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4"/>
                    </a:solidFill>
                  </a:tcPr>
                </a:tc>
                <a:tc>
                  <a:txBody>
                    <a:bodyPr/>
                    <a:lstStyle/>
                    <a:p>
                      <a:r>
                        <a:rPr lang="en-US" dirty="0">
                          <a:solidFill>
                            <a:schemeClr val="bg1"/>
                          </a:solidFill>
                        </a:rPr>
                        <a:t>MSF, CFA</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996745310"/>
                  </a:ext>
                </a:extLst>
              </a:tr>
            </a:tbl>
          </a:graphicData>
        </a:graphic>
      </p:graphicFrame>
      <p:sp>
        <p:nvSpPr>
          <p:cNvPr id="9" name="TextBox 8">
            <a:extLst>
              <a:ext uri="{FF2B5EF4-FFF2-40B4-BE49-F238E27FC236}">
                <a16:creationId xmlns:a16="http://schemas.microsoft.com/office/drawing/2014/main" id="{59F181F8-4CD9-BF43-AA9B-1AAD8A092382}"/>
              </a:ext>
            </a:extLst>
          </p:cNvPr>
          <p:cNvSpPr txBox="1"/>
          <p:nvPr/>
        </p:nvSpPr>
        <p:spPr>
          <a:xfrm>
            <a:off x="4522304" y="1040524"/>
            <a:ext cx="7159488" cy="5909310"/>
          </a:xfrm>
          <a:prstGeom prst="rect">
            <a:avLst/>
          </a:prstGeom>
          <a:noFill/>
        </p:spPr>
        <p:txBody>
          <a:bodyPr wrap="square" rtlCol="0">
            <a:spAutoFit/>
          </a:bodyPr>
          <a:lstStyle/>
          <a:p>
            <a:r>
              <a:rPr lang="en-US" sz="1400" dirty="0"/>
              <a:t>Jean is a recent retiree. She owned and operated her own financial advisement company in Dublin, Ohio. Jean and her husband have two grown kids and are expecting their first grandchild Jean has always been very health-conscious, but her husband who has focused more on his career than his health recently suffered a heart attack. So, Jean is making a concerted effort to purchase and cook food that is healthier and from local food sources. </a:t>
            </a:r>
            <a:br>
              <a:rPr lang="en-US" sz="1400" dirty="0"/>
            </a:br>
            <a:br>
              <a:rPr lang="en-US" sz="1400" dirty="0"/>
            </a:br>
            <a:r>
              <a:rPr lang="en-US" sz="1400" dirty="0"/>
              <a:t>LIFESTYLE:</a:t>
            </a:r>
          </a:p>
          <a:p>
            <a:pPr marL="354013" indent="-122238">
              <a:buFont typeface="Arial" panose="020B0604020202020204" pitchFamily="34" charset="0"/>
              <a:buChar char="•"/>
            </a:pPr>
            <a:r>
              <a:rPr lang="en-US" sz="1400" dirty="0"/>
              <a:t>Retirement leaves Jean lots of free time to do whatever she wants </a:t>
            </a:r>
          </a:p>
          <a:p>
            <a:pPr marL="354013" indent="-122238">
              <a:buFont typeface="Arial" panose="020B0604020202020204" pitchFamily="34" charset="0"/>
              <a:buChar char="•"/>
            </a:pPr>
            <a:r>
              <a:rPr lang="en-US" sz="1400" dirty="0"/>
              <a:t>Jean does water aerobics twice a week, swims regularly, and plays golf with her friends</a:t>
            </a:r>
          </a:p>
          <a:p>
            <a:pPr marL="354013" indent="-122238">
              <a:buFont typeface="Arial" panose="020B0604020202020204" pitchFamily="34" charset="0"/>
              <a:buChar char="•"/>
            </a:pPr>
            <a:endParaRPr lang="en-US" sz="1400" dirty="0"/>
          </a:p>
          <a:p>
            <a:pPr marL="231775" indent="-219075"/>
            <a:r>
              <a:rPr lang="en-US" sz="1400" dirty="0"/>
              <a:t>PERSONALITY:</a:t>
            </a:r>
          </a:p>
          <a:p>
            <a:pPr marL="354013" indent="-122238">
              <a:buFont typeface="Arial" panose="020B0604020202020204" pitchFamily="34" charset="0"/>
              <a:buChar char="•"/>
            </a:pPr>
            <a:r>
              <a:rPr lang="en-US" sz="1400" dirty="0"/>
              <a:t>Jean is easy to talk to, trustworthy, and a good communicator</a:t>
            </a:r>
          </a:p>
          <a:p>
            <a:pPr marL="354013" indent="-122238">
              <a:buFont typeface="Arial" panose="020B0604020202020204" pitchFamily="34" charset="0"/>
              <a:buChar char="•"/>
            </a:pPr>
            <a:r>
              <a:rPr lang="en-US" sz="1400" dirty="0"/>
              <a:t>Jean knows the value of a dollar and is very money-oriented</a:t>
            </a:r>
          </a:p>
          <a:p>
            <a:pPr marL="354013" indent="-122238">
              <a:buFont typeface="Arial" panose="020B0604020202020204" pitchFamily="34" charset="0"/>
              <a:buChar char="•"/>
            </a:pPr>
            <a:r>
              <a:rPr lang="en-US" sz="1400" dirty="0"/>
              <a:t>With Jean, family comes first, and she wants both she and her husband to be able to spend as much time with their grandchildren as possible</a:t>
            </a:r>
          </a:p>
          <a:p>
            <a:pPr marL="231775" indent="-219075"/>
            <a:endParaRPr lang="en-US" sz="1400" dirty="0"/>
          </a:p>
          <a:p>
            <a:pPr marL="231775" indent="-219075"/>
            <a:r>
              <a:rPr lang="en-US" sz="1400" dirty="0"/>
              <a:t>GOALS:</a:t>
            </a:r>
          </a:p>
          <a:p>
            <a:pPr marL="354013" indent="-122238">
              <a:buFont typeface="Arial" panose="020B0604020202020204" pitchFamily="34" charset="0"/>
              <a:buChar char="•"/>
            </a:pPr>
            <a:r>
              <a:rPr lang="en-US" sz="1400" dirty="0"/>
              <a:t>Keeping she and her husband as healthy as possible for as long as possible</a:t>
            </a:r>
          </a:p>
          <a:p>
            <a:pPr marL="354013" indent="-122238">
              <a:buFont typeface="Arial" panose="020B0604020202020204" pitchFamily="34" charset="0"/>
              <a:buChar char="•"/>
            </a:pPr>
            <a:r>
              <a:rPr lang="en-US" sz="1400" dirty="0"/>
              <a:t>Enjoying retirement</a:t>
            </a:r>
          </a:p>
          <a:p>
            <a:pPr marL="231775"/>
            <a:endParaRPr lang="en-US" sz="1400" dirty="0"/>
          </a:p>
          <a:p>
            <a:pPr marL="231775" indent="-219075"/>
            <a:r>
              <a:rPr lang="en-US" sz="1400" dirty="0"/>
              <a:t>CHALLENGES:</a:t>
            </a:r>
          </a:p>
          <a:p>
            <a:pPr marL="354013" indent="-122238">
              <a:buFont typeface="Arial" panose="020B0604020202020204" pitchFamily="34" charset="0"/>
              <a:buChar char="•"/>
            </a:pPr>
            <a:r>
              <a:rPr lang="en-US" sz="1400" dirty="0"/>
              <a:t>Getting her husband to appreciate and eat healthy foods </a:t>
            </a:r>
          </a:p>
          <a:p>
            <a:pPr marL="231775"/>
            <a:endParaRPr lang="en-US" sz="1400" dirty="0"/>
          </a:p>
          <a:p>
            <a:pPr marL="231775" indent="-219075"/>
            <a:r>
              <a:rPr lang="en-US" sz="1400" dirty="0"/>
              <a:t>SHOPPING ACTIVITY:</a:t>
            </a:r>
          </a:p>
          <a:p>
            <a:pPr marL="354013" indent="-122238">
              <a:buFont typeface="Arial" panose="020B0604020202020204" pitchFamily="34" charset="0"/>
              <a:buChar char="•"/>
            </a:pPr>
            <a:r>
              <a:rPr lang="en-US" sz="1400" dirty="0"/>
              <a:t>Jean prefers in-person visits to niche stores and markets so she can talk to the vendors and salespeople about the choices she’s making</a:t>
            </a:r>
          </a:p>
          <a:p>
            <a:pPr marL="231775"/>
            <a:endParaRPr lang="en-US" sz="1400" dirty="0"/>
          </a:p>
        </p:txBody>
      </p:sp>
    </p:spTree>
    <p:extLst>
      <p:ext uri="{BB962C8B-B14F-4D97-AF65-F5344CB8AC3E}">
        <p14:creationId xmlns:p14="http://schemas.microsoft.com/office/powerpoint/2010/main" val="1847131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6318F-5FC1-7A4A-B094-E279970DE2D4}"/>
              </a:ext>
            </a:extLst>
          </p:cNvPr>
          <p:cNvSpPr>
            <a:spLocks noGrp="1"/>
          </p:cNvSpPr>
          <p:nvPr>
            <p:ph type="title"/>
          </p:nvPr>
        </p:nvSpPr>
        <p:spPr/>
        <p:txBody>
          <a:bodyPr>
            <a:normAutofit fontScale="90000"/>
          </a:bodyPr>
          <a:lstStyle/>
          <a:p>
            <a:r>
              <a:rPr lang="en-US" dirty="0"/>
              <a:t>JEAN’S JOURNEY</a:t>
            </a:r>
          </a:p>
        </p:txBody>
      </p:sp>
      <p:pic>
        <p:nvPicPr>
          <p:cNvPr id="4" name="Picture 3">
            <a:extLst>
              <a:ext uri="{FF2B5EF4-FFF2-40B4-BE49-F238E27FC236}">
                <a16:creationId xmlns:a16="http://schemas.microsoft.com/office/drawing/2014/main" id="{6C360431-2203-D546-AD04-E5682678CE46}"/>
              </a:ext>
            </a:extLst>
          </p:cNvPr>
          <p:cNvPicPr>
            <a:picLocks noChangeAspect="1"/>
          </p:cNvPicPr>
          <p:nvPr/>
        </p:nvPicPr>
        <p:blipFill rotWithShape="1">
          <a:blip r:embed="rId3"/>
          <a:srcRect t="11356" b="27578"/>
          <a:stretch/>
        </p:blipFill>
        <p:spPr>
          <a:xfrm>
            <a:off x="318656" y="235530"/>
            <a:ext cx="1598597" cy="651163"/>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5" name="Table 5">
            <a:extLst>
              <a:ext uri="{FF2B5EF4-FFF2-40B4-BE49-F238E27FC236}">
                <a16:creationId xmlns:a16="http://schemas.microsoft.com/office/drawing/2014/main" id="{A688DF56-D1B4-0B4B-8EB5-1DECD0E98145}"/>
              </a:ext>
            </a:extLst>
          </p:cNvPr>
          <p:cNvGraphicFramePr>
            <a:graphicFrameLocks noGrp="1"/>
          </p:cNvGraphicFramePr>
          <p:nvPr>
            <p:extLst>
              <p:ext uri="{D42A27DB-BD31-4B8C-83A1-F6EECF244321}">
                <p14:modId xmlns:p14="http://schemas.microsoft.com/office/powerpoint/2010/main" val="2998640156"/>
              </p:ext>
            </p:extLst>
          </p:nvPr>
        </p:nvGraphicFramePr>
        <p:xfrm>
          <a:off x="318656" y="1093739"/>
          <a:ext cx="11554690" cy="5528729"/>
        </p:xfrm>
        <a:graphic>
          <a:graphicData uri="http://schemas.openxmlformats.org/drawingml/2006/table">
            <a:tbl>
              <a:tblPr firstRow="1" bandRow="1">
                <a:tableStyleId>{00A15C55-8517-42AA-B614-E9B94910E393}</a:tableStyleId>
              </a:tblPr>
              <a:tblGrid>
                <a:gridCol w="1650670">
                  <a:extLst>
                    <a:ext uri="{9D8B030D-6E8A-4147-A177-3AD203B41FA5}">
                      <a16:colId xmlns:a16="http://schemas.microsoft.com/office/drawing/2014/main" val="334612607"/>
                    </a:ext>
                  </a:extLst>
                </a:gridCol>
                <a:gridCol w="1650670">
                  <a:extLst>
                    <a:ext uri="{9D8B030D-6E8A-4147-A177-3AD203B41FA5}">
                      <a16:colId xmlns:a16="http://schemas.microsoft.com/office/drawing/2014/main" val="4092178948"/>
                    </a:ext>
                  </a:extLst>
                </a:gridCol>
                <a:gridCol w="1650670">
                  <a:extLst>
                    <a:ext uri="{9D8B030D-6E8A-4147-A177-3AD203B41FA5}">
                      <a16:colId xmlns:a16="http://schemas.microsoft.com/office/drawing/2014/main" val="4214519312"/>
                    </a:ext>
                  </a:extLst>
                </a:gridCol>
                <a:gridCol w="1650670">
                  <a:extLst>
                    <a:ext uri="{9D8B030D-6E8A-4147-A177-3AD203B41FA5}">
                      <a16:colId xmlns:a16="http://schemas.microsoft.com/office/drawing/2014/main" val="2349635900"/>
                    </a:ext>
                  </a:extLst>
                </a:gridCol>
                <a:gridCol w="1650670">
                  <a:extLst>
                    <a:ext uri="{9D8B030D-6E8A-4147-A177-3AD203B41FA5}">
                      <a16:colId xmlns:a16="http://schemas.microsoft.com/office/drawing/2014/main" val="3312489935"/>
                    </a:ext>
                  </a:extLst>
                </a:gridCol>
                <a:gridCol w="1650670">
                  <a:extLst>
                    <a:ext uri="{9D8B030D-6E8A-4147-A177-3AD203B41FA5}">
                      <a16:colId xmlns:a16="http://schemas.microsoft.com/office/drawing/2014/main" val="3094739689"/>
                    </a:ext>
                  </a:extLst>
                </a:gridCol>
                <a:gridCol w="1650670">
                  <a:extLst>
                    <a:ext uri="{9D8B030D-6E8A-4147-A177-3AD203B41FA5}">
                      <a16:colId xmlns:a16="http://schemas.microsoft.com/office/drawing/2014/main" val="512593424"/>
                    </a:ext>
                  </a:extLst>
                </a:gridCol>
              </a:tblGrid>
              <a:tr h="508742">
                <a:tc>
                  <a:txBody>
                    <a:bodyPr/>
                    <a:lstStyle/>
                    <a:p>
                      <a:endParaRPr lang="en-US" dirty="0"/>
                    </a:p>
                  </a:txBody>
                  <a:tcPr/>
                </a:tc>
                <a:tc>
                  <a:txBody>
                    <a:bodyPr/>
                    <a:lstStyle/>
                    <a:p>
                      <a:pPr algn="ctr"/>
                      <a:r>
                        <a:rPr lang="en-US" sz="1400" dirty="0"/>
                        <a:t>AWARENESS</a:t>
                      </a:r>
                    </a:p>
                  </a:txBody>
                  <a:tcPr anchor="ctr"/>
                </a:tc>
                <a:tc>
                  <a:txBody>
                    <a:bodyPr/>
                    <a:lstStyle/>
                    <a:p>
                      <a:pPr algn="ctr"/>
                      <a:r>
                        <a:rPr lang="en-US" sz="1400" dirty="0"/>
                        <a:t>RESEARCH</a:t>
                      </a:r>
                    </a:p>
                  </a:txBody>
                  <a:tcPr anchor="ctr"/>
                </a:tc>
                <a:tc>
                  <a:txBody>
                    <a:bodyPr/>
                    <a:lstStyle/>
                    <a:p>
                      <a:pPr algn="ctr"/>
                      <a:r>
                        <a:rPr lang="en-US" sz="1400" dirty="0"/>
                        <a:t>ACQUISITION</a:t>
                      </a:r>
                    </a:p>
                  </a:txBody>
                  <a:tcPr anchor="ctr"/>
                </a:tc>
                <a:tc>
                  <a:txBody>
                    <a:bodyPr/>
                    <a:lstStyle/>
                    <a:p>
                      <a:pPr algn="ctr"/>
                      <a:r>
                        <a:rPr lang="en-US" sz="1400" dirty="0"/>
                        <a:t>ENGAGEMENT</a:t>
                      </a:r>
                    </a:p>
                  </a:txBody>
                  <a:tcPr anchor="ctr"/>
                </a:tc>
                <a:tc>
                  <a:txBody>
                    <a:bodyPr/>
                    <a:lstStyle/>
                    <a:p>
                      <a:pPr algn="ctr"/>
                      <a:r>
                        <a:rPr lang="en-US" sz="1400" dirty="0"/>
                        <a:t>SERVICE</a:t>
                      </a:r>
                    </a:p>
                  </a:txBody>
                  <a:tcPr anchor="ctr"/>
                </a:tc>
                <a:tc>
                  <a:txBody>
                    <a:bodyPr/>
                    <a:lstStyle/>
                    <a:p>
                      <a:pPr algn="ctr"/>
                      <a:r>
                        <a:rPr lang="en-US" sz="1400" dirty="0"/>
                        <a:t>LOYALTY</a:t>
                      </a:r>
                    </a:p>
                  </a:txBody>
                  <a:tcPr anchor="ctr"/>
                </a:tc>
                <a:extLst>
                  <a:ext uri="{0D108BD9-81ED-4DB2-BD59-A6C34878D82A}">
                    <a16:rowId xmlns:a16="http://schemas.microsoft.com/office/drawing/2014/main" val="1678725443"/>
                  </a:ext>
                </a:extLst>
              </a:tr>
              <a:tr h="717141">
                <a:tc>
                  <a:txBody>
                    <a:bodyPr/>
                    <a:lstStyle/>
                    <a:p>
                      <a:pPr algn="ctr"/>
                      <a:r>
                        <a:rPr lang="en-US" sz="1200" dirty="0"/>
                        <a:t>LOCAL </a:t>
                      </a:r>
                      <a:br>
                        <a:rPr lang="en-US" sz="1200" dirty="0"/>
                      </a:br>
                      <a:r>
                        <a:rPr lang="en-US" sz="1200" dirty="0"/>
                        <a:t>3-PACK</a:t>
                      </a:r>
                    </a:p>
                  </a:txBody>
                  <a:tcPr anchor="ct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734438907"/>
                  </a:ext>
                </a:extLst>
              </a:tr>
              <a:tr h="717141">
                <a:tc>
                  <a:txBody>
                    <a:bodyPr/>
                    <a:lstStyle/>
                    <a:p>
                      <a:pPr algn="ctr"/>
                      <a:r>
                        <a:rPr lang="en-US" sz="1200" dirty="0"/>
                        <a:t>SEARCH ENGINES</a:t>
                      </a:r>
                    </a:p>
                  </a:txBody>
                  <a:tcPr anchor="ct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95550706"/>
                  </a:ext>
                </a:extLst>
              </a:tr>
              <a:tr h="717141">
                <a:tc>
                  <a:txBody>
                    <a:bodyPr/>
                    <a:lstStyle/>
                    <a:p>
                      <a:pPr algn="ctr"/>
                      <a:r>
                        <a:rPr lang="en-US" sz="1200" dirty="0"/>
                        <a:t>SOCIAL</a:t>
                      </a:r>
                    </a:p>
                  </a:txBody>
                  <a:tcPr anchor="ct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609045822"/>
                  </a:ext>
                </a:extLst>
              </a:tr>
              <a:tr h="717141">
                <a:tc>
                  <a:txBody>
                    <a:bodyPr/>
                    <a:lstStyle/>
                    <a:p>
                      <a:pPr algn="ctr"/>
                      <a:r>
                        <a:rPr lang="en-US" sz="1200" dirty="0"/>
                        <a:t>FARMERS MARKET</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307292927"/>
                  </a:ext>
                </a:extLst>
              </a:tr>
              <a:tr h="717141">
                <a:tc>
                  <a:txBody>
                    <a:bodyPr/>
                    <a:lstStyle/>
                    <a:p>
                      <a:pPr algn="ctr"/>
                      <a:r>
                        <a:rPr lang="en-US" sz="1200" dirty="0"/>
                        <a:t>WEBSITE</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3414228"/>
                  </a:ext>
                </a:extLst>
              </a:tr>
              <a:tr h="717141">
                <a:tc>
                  <a:txBody>
                    <a:bodyPr/>
                    <a:lstStyle/>
                    <a:p>
                      <a:pPr algn="ctr"/>
                      <a:r>
                        <a:rPr lang="en-US" sz="1200" dirty="0"/>
                        <a:t>EMAIL</a:t>
                      </a:r>
                    </a:p>
                  </a:txBody>
                  <a:tcPr anchor="ct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427313533"/>
                  </a:ext>
                </a:extLst>
              </a:tr>
              <a:tr h="717141">
                <a:tc>
                  <a:txBody>
                    <a:bodyPr/>
                    <a:lstStyle/>
                    <a:p>
                      <a:pPr algn="ctr"/>
                      <a:r>
                        <a:rPr lang="en-US" sz="1200" dirty="0"/>
                        <a:t>IN PERSON RECOMENDATION</a:t>
                      </a:r>
                    </a:p>
                  </a:txBody>
                  <a:tcPr anchor="ct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390879745"/>
                  </a:ext>
                </a:extLst>
              </a:tr>
            </a:tbl>
          </a:graphicData>
        </a:graphic>
      </p:graphicFrame>
      <p:sp>
        <p:nvSpPr>
          <p:cNvPr id="6" name="Oval 5">
            <a:extLst>
              <a:ext uri="{FF2B5EF4-FFF2-40B4-BE49-F238E27FC236}">
                <a16:creationId xmlns:a16="http://schemas.microsoft.com/office/drawing/2014/main" id="{EA552CD1-ECF4-1143-AE4A-CA537DEC9576}"/>
              </a:ext>
            </a:extLst>
          </p:cNvPr>
          <p:cNvSpPr/>
          <p:nvPr/>
        </p:nvSpPr>
        <p:spPr>
          <a:xfrm>
            <a:off x="2119748" y="5995193"/>
            <a:ext cx="512620" cy="530296"/>
          </a:xfrm>
          <a:prstGeom prst="ellipse">
            <a:avLst/>
          </a:prstGeom>
          <a:solidFill>
            <a:schemeClr val="accent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1</a:t>
            </a:r>
          </a:p>
        </p:txBody>
      </p:sp>
      <p:sp>
        <p:nvSpPr>
          <p:cNvPr id="7" name="Oval 6">
            <a:extLst>
              <a:ext uri="{FF2B5EF4-FFF2-40B4-BE49-F238E27FC236}">
                <a16:creationId xmlns:a16="http://schemas.microsoft.com/office/drawing/2014/main" id="{9F9B4C4C-27C3-9945-AD62-0D7F5F6AEA51}"/>
              </a:ext>
            </a:extLst>
          </p:cNvPr>
          <p:cNvSpPr/>
          <p:nvPr/>
        </p:nvSpPr>
        <p:spPr>
          <a:xfrm>
            <a:off x="4174636" y="2424422"/>
            <a:ext cx="512620" cy="530296"/>
          </a:xfrm>
          <a:prstGeom prst="ellipse">
            <a:avLst/>
          </a:prstGeom>
          <a:solidFill>
            <a:schemeClr val="accent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2</a:t>
            </a:r>
          </a:p>
        </p:txBody>
      </p:sp>
      <p:sp>
        <p:nvSpPr>
          <p:cNvPr id="8" name="Oval 7">
            <a:extLst>
              <a:ext uri="{FF2B5EF4-FFF2-40B4-BE49-F238E27FC236}">
                <a16:creationId xmlns:a16="http://schemas.microsoft.com/office/drawing/2014/main" id="{1EC6EDAD-1E10-A74F-82AA-A6BC6B53D7E9}"/>
              </a:ext>
            </a:extLst>
          </p:cNvPr>
          <p:cNvSpPr/>
          <p:nvPr/>
        </p:nvSpPr>
        <p:spPr>
          <a:xfrm>
            <a:off x="4239660" y="4549388"/>
            <a:ext cx="512620" cy="530296"/>
          </a:xfrm>
          <a:prstGeom prst="ellipse">
            <a:avLst/>
          </a:prstGeom>
          <a:solidFill>
            <a:schemeClr val="accent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3</a:t>
            </a:r>
          </a:p>
        </p:txBody>
      </p:sp>
      <p:sp>
        <p:nvSpPr>
          <p:cNvPr id="9" name="Oval 8">
            <a:extLst>
              <a:ext uri="{FF2B5EF4-FFF2-40B4-BE49-F238E27FC236}">
                <a16:creationId xmlns:a16="http://schemas.microsoft.com/office/drawing/2014/main" id="{97E6D121-3CC3-934E-A22F-6AE2DA14F562}"/>
              </a:ext>
            </a:extLst>
          </p:cNvPr>
          <p:cNvSpPr/>
          <p:nvPr/>
        </p:nvSpPr>
        <p:spPr>
          <a:xfrm>
            <a:off x="4239660" y="1685712"/>
            <a:ext cx="512620" cy="530296"/>
          </a:xfrm>
          <a:prstGeom prst="ellipse">
            <a:avLst/>
          </a:prstGeom>
          <a:solidFill>
            <a:schemeClr val="accent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4</a:t>
            </a:r>
          </a:p>
        </p:txBody>
      </p:sp>
      <p:sp>
        <p:nvSpPr>
          <p:cNvPr id="10" name="Oval 9">
            <a:extLst>
              <a:ext uri="{FF2B5EF4-FFF2-40B4-BE49-F238E27FC236}">
                <a16:creationId xmlns:a16="http://schemas.microsoft.com/office/drawing/2014/main" id="{B323DC53-3848-8B43-9403-8E29850F343D}"/>
              </a:ext>
            </a:extLst>
          </p:cNvPr>
          <p:cNvSpPr/>
          <p:nvPr/>
        </p:nvSpPr>
        <p:spPr>
          <a:xfrm>
            <a:off x="5843152" y="3833881"/>
            <a:ext cx="512620" cy="530296"/>
          </a:xfrm>
          <a:prstGeom prst="ellipse">
            <a:avLst/>
          </a:prstGeom>
          <a:solidFill>
            <a:schemeClr val="accent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5</a:t>
            </a:r>
          </a:p>
        </p:txBody>
      </p:sp>
      <p:sp>
        <p:nvSpPr>
          <p:cNvPr id="11" name="Oval 10">
            <a:extLst>
              <a:ext uri="{FF2B5EF4-FFF2-40B4-BE49-F238E27FC236}">
                <a16:creationId xmlns:a16="http://schemas.microsoft.com/office/drawing/2014/main" id="{6C314326-FA2C-8949-B0E8-B4B1ED0A85D2}"/>
              </a:ext>
            </a:extLst>
          </p:cNvPr>
          <p:cNvSpPr/>
          <p:nvPr/>
        </p:nvSpPr>
        <p:spPr>
          <a:xfrm>
            <a:off x="4228558" y="5997359"/>
            <a:ext cx="512620" cy="530296"/>
          </a:xfrm>
          <a:prstGeom prst="ellipse">
            <a:avLst/>
          </a:prstGeom>
          <a:solidFill>
            <a:schemeClr val="accent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6</a:t>
            </a:r>
          </a:p>
        </p:txBody>
      </p:sp>
      <p:sp>
        <p:nvSpPr>
          <p:cNvPr id="12" name="Oval 11">
            <a:extLst>
              <a:ext uri="{FF2B5EF4-FFF2-40B4-BE49-F238E27FC236}">
                <a16:creationId xmlns:a16="http://schemas.microsoft.com/office/drawing/2014/main" id="{15908655-628E-0442-A8CB-D01C8A75EBBA}"/>
              </a:ext>
            </a:extLst>
          </p:cNvPr>
          <p:cNvSpPr/>
          <p:nvPr/>
        </p:nvSpPr>
        <p:spPr>
          <a:xfrm>
            <a:off x="7491843" y="5305926"/>
            <a:ext cx="512620" cy="530296"/>
          </a:xfrm>
          <a:prstGeom prst="ellipse">
            <a:avLst/>
          </a:prstGeom>
          <a:solidFill>
            <a:schemeClr val="accent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7</a:t>
            </a:r>
          </a:p>
        </p:txBody>
      </p:sp>
      <p:sp>
        <p:nvSpPr>
          <p:cNvPr id="13" name="Oval 12">
            <a:extLst>
              <a:ext uri="{FF2B5EF4-FFF2-40B4-BE49-F238E27FC236}">
                <a16:creationId xmlns:a16="http://schemas.microsoft.com/office/drawing/2014/main" id="{D121674B-E940-3D48-B718-B5420354E3BB}"/>
              </a:ext>
            </a:extLst>
          </p:cNvPr>
          <p:cNvSpPr/>
          <p:nvPr/>
        </p:nvSpPr>
        <p:spPr>
          <a:xfrm>
            <a:off x="7491843" y="3858103"/>
            <a:ext cx="512620" cy="530296"/>
          </a:xfrm>
          <a:prstGeom prst="ellipse">
            <a:avLst/>
          </a:prstGeom>
          <a:solidFill>
            <a:schemeClr val="accent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8</a:t>
            </a:r>
          </a:p>
        </p:txBody>
      </p:sp>
      <p:sp>
        <p:nvSpPr>
          <p:cNvPr id="17" name="Oval 16">
            <a:extLst>
              <a:ext uri="{FF2B5EF4-FFF2-40B4-BE49-F238E27FC236}">
                <a16:creationId xmlns:a16="http://schemas.microsoft.com/office/drawing/2014/main" id="{B78466ED-9C36-8B4C-BF98-842A1DB4B6CF}"/>
              </a:ext>
            </a:extLst>
          </p:cNvPr>
          <p:cNvSpPr/>
          <p:nvPr/>
        </p:nvSpPr>
        <p:spPr>
          <a:xfrm>
            <a:off x="9140535" y="3840421"/>
            <a:ext cx="512620" cy="530296"/>
          </a:xfrm>
          <a:prstGeom prst="ellipse">
            <a:avLst/>
          </a:prstGeom>
          <a:solidFill>
            <a:schemeClr val="accent4"/>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8</a:t>
            </a:r>
          </a:p>
        </p:txBody>
      </p:sp>
      <p:cxnSp>
        <p:nvCxnSpPr>
          <p:cNvPr id="25" name="Elbow Connector 24">
            <a:extLst>
              <a:ext uri="{FF2B5EF4-FFF2-40B4-BE49-F238E27FC236}">
                <a16:creationId xmlns:a16="http://schemas.microsoft.com/office/drawing/2014/main" id="{DB044A87-9EEA-0042-AA1A-EE40E1566AB4}"/>
              </a:ext>
            </a:extLst>
          </p:cNvPr>
          <p:cNvCxnSpPr>
            <a:cxnSpLocks/>
            <a:stCxn id="7" idx="6"/>
            <a:endCxn id="8" idx="2"/>
          </p:cNvCxnSpPr>
          <p:nvPr/>
        </p:nvCxnSpPr>
        <p:spPr>
          <a:xfrm flipH="1">
            <a:off x="4239660" y="2689570"/>
            <a:ext cx="447596" cy="2124966"/>
          </a:xfrm>
          <a:prstGeom prst="bentConnector5">
            <a:avLst>
              <a:gd name="adj1" fmla="val -51073"/>
              <a:gd name="adj2" fmla="val 50000"/>
              <a:gd name="adj3" fmla="val 151073"/>
            </a:avLst>
          </a:prstGeom>
          <a:ln w="12700">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F72DE19D-C95D-2D4D-9880-1B6AB205DFAD}"/>
              </a:ext>
            </a:extLst>
          </p:cNvPr>
          <p:cNvCxnSpPr>
            <a:stCxn id="11" idx="6"/>
            <a:endCxn id="12" idx="2"/>
          </p:cNvCxnSpPr>
          <p:nvPr/>
        </p:nvCxnSpPr>
        <p:spPr>
          <a:xfrm flipV="1">
            <a:off x="4741178" y="5571074"/>
            <a:ext cx="2750665" cy="691433"/>
          </a:xfrm>
          <a:prstGeom prst="bentConnector3">
            <a:avLst/>
          </a:prstGeom>
          <a:ln w="12700">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BC2ACBE-6DB1-E749-A06E-3AEFA8D8C639}"/>
              </a:ext>
            </a:extLst>
          </p:cNvPr>
          <p:cNvCxnSpPr>
            <a:cxnSpLocks/>
            <a:stCxn id="12" idx="0"/>
            <a:endCxn id="13" idx="4"/>
          </p:cNvCxnSpPr>
          <p:nvPr/>
        </p:nvCxnSpPr>
        <p:spPr>
          <a:xfrm flipV="1">
            <a:off x="7748153" y="4388399"/>
            <a:ext cx="0" cy="917527"/>
          </a:xfrm>
          <a:prstGeom prst="straightConnector1">
            <a:avLst/>
          </a:prstGeom>
          <a:ln w="12700">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2676830-EEC4-3646-AB83-9DDE4CECB81D}"/>
              </a:ext>
            </a:extLst>
          </p:cNvPr>
          <p:cNvCxnSpPr>
            <a:stCxn id="13" idx="6"/>
            <a:endCxn id="17" idx="2"/>
          </p:cNvCxnSpPr>
          <p:nvPr/>
        </p:nvCxnSpPr>
        <p:spPr>
          <a:xfrm flipV="1">
            <a:off x="8004463" y="4105569"/>
            <a:ext cx="1136072" cy="17682"/>
          </a:xfrm>
          <a:prstGeom prst="straightConnector1">
            <a:avLst/>
          </a:prstGeom>
          <a:ln w="12700">
            <a:solidFill>
              <a:schemeClr val="accent4"/>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4B482DDA-3710-F441-AA66-67384F980A89}"/>
              </a:ext>
            </a:extLst>
          </p:cNvPr>
          <p:cNvCxnSpPr>
            <a:cxnSpLocks/>
            <a:stCxn id="8" idx="0"/>
            <a:endCxn id="9" idx="2"/>
          </p:cNvCxnSpPr>
          <p:nvPr/>
        </p:nvCxnSpPr>
        <p:spPr>
          <a:xfrm rot="16200000" flipV="1">
            <a:off x="3068551" y="3121969"/>
            <a:ext cx="2598528" cy="256310"/>
          </a:xfrm>
          <a:prstGeom prst="bentConnector4">
            <a:avLst>
              <a:gd name="adj1" fmla="val 44898"/>
              <a:gd name="adj2" fmla="val 189189"/>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F56C6F46-3C61-D04A-A1E8-7EC5025F038D}"/>
              </a:ext>
            </a:extLst>
          </p:cNvPr>
          <p:cNvCxnSpPr>
            <a:stCxn id="9" idx="6"/>
            <a:endCxn id="10" idx="0"/>
          </p:cNvCxnSpPr>
          <p:nvPr/>
        </p:nvCxnSpPr>
        <p:spPr>
          <a:xfrm>
            <a:off x="4752280" y="1950860"/>
            <a:ext cx="1347182" cy="1883021"/>
          </a:xfrm>
          <a:prstGeom prst="bentConnector2">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60" name="Elbow Connector 59">
            <a:extLst>
              <a:ext uri="{FF2B5EF4-FFF2-40B4-BE49-F238E27FC236}">
                <a16:creationId xmlns:a16="http://schemas.microsoft.com/office/drawing/2014/main" id="{AF69E1A1-16D1-A843-B20F-A4E1C376356A}"/>
              </a:ext>
            </a:extLst>
          </p:cNvPr>
          <p:cNvCxnSpPr>
            <a:stCxn id="10" idx="4"/>
            <a:endCxn id="11" idx="0"/>
          </p:cNvCxnSpPr>
          <p:nvPr/>
        </p:nvCxnSpPr>
        <p:spPr>
          <a:xfrm rot="5400000">
            <a:off x="4475574" y="4373471"/>
            <a:ext cx="1633182" cy="1614594"/>
          </a:xfrm>
          <a:prstGeom prst="bentConnector3">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0" name="Elbow Connector 69">
            <a:extLst>
              <a:ext uri="{FF2B5EF4-FFF2-40B4-BE49-F238E27FC236}">
                <a16:creationId xmlns:a16="http://schemas.microsoft.com/office/drawing/2014/main" id="{62A74E2E-D45E-5B4C-ACA0-0020518C15D1}"/>
              </a:ext>
            </a:extLst>
          </p:cNvPr>
          <p:cNvCxnSpPr>
            <a:endCxn id="7" idx="2"/>
          </p:cNvCxnSpPr>
          <p:nvPr/>
        </p:nvCxnSpPr>
        <p:spPr>
          <a:xfrm rot="5400000" flipH="1" flipV="1">
            <a:off x="1614577" y="3435135"/>
            <a:ext cx="3305623" cy="1814495"/>
          </a:xfrm>
          <a:prstGeom prst="bentConnector2">
            <a:avLst/>
          </a:prstGeom>
          <a:ln w="127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409080"/>
      </p:ext>
    </p:extLst>
  </p:cSld>
  <p:clrMapOvr>
    <a:masterClrMapping/>
  </p:clrMapOvr>
</p:sld>
</file>

<file path=ppt/theme/theme1.xml><?xml version="1.0" encoding="utf-8"?>
<a:theme xmlns:a="http://schemas.openxmlformats.org/drawingml/2006/main" name="Parcel">
  <a:themeElements>
    <a:clrScheme name="Custom 2">
      <a:dk1>
        <a:srgbClr val="000000"/>
      </a:dk1>
      <a:lt1>
        <a:srgbClr val="FFFFFF"/>
      </a:lt1>
      <a:dk2>
        <a:srgbClr val="AF1226"/>
      </a:dk2>
      <a:lt2>
        <a:srgbClr val="B0CDC9"/>
      </a:lt2>
      <a:accent1>
        <a:srgbClr val="717C33"/>
      </a:accent1>
      <a:accent2>
        <a:srgbClr val="A1272C"/>
      </a:accent2>
      <a:accent3>
        <a:srgbClr val="BA9B79"/>
      </a:accent3>
      <a:accent4>
        <a:srgbClr val="554737"/>
      </a:accent4>
      <a:accent5>
        <a:srgbClr val="675D30"/>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334</TotalTime>
  <Words>1259</Words>
  <Application>Microsoft Macintosh PowerPoint</Application>
  <PresentationFormat>Widescreen</PresentationFormat>
  <Paragraphs>229</Paragraphs>
  <Slides>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Gill Sans MT</vt:lpstr>
      <vt:lpstr>Parcel</vt:lpstr>
      <vt:lpstr>CABB FARMS PERSONAS &amp; CUSTOMER JOURNEYS</vt:lpstr>
      <vt:lpstr>PERSONAS</vt:lpstr>
      <vt:lpstr>BRITANni</vt:lpstr>
      <vt:lpstr>BRITANNI’S JOURNEY</vt:lpstr>
      <vt:lpstr>KATIE</vt:lpstr>
      <vt:lpstr>KATIE’S JOURNEY</vt:lpstr>
      <vt:lpstr>JEAN</vt:lpstr>
      <vt:lpstr>JEAN’S JOURNEY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CABB FARMS Competitor, GAP &amp; POS Analysis</dc:title>
  <dc:creator>Cassandra Snyder</dc:creator>
  <cp:lastModifiedBy>Cassandra Snyder</cp:lastModifiedBy>
  <cp:revision>36</cp:revision>
  <dcterms:created xsi:type="dcterms:W3CDTF">2021-02-07T20:52:25Z</dcterms:created>
  <dcterms:modified xsi:type="dcterms:W3CDTF">2021-03-28T23:01:15Z</dcterms:modified>
</cp:coreProperties>
</file>