
<file path=[Content_Types].xml><?xml version="1.0" encoding="utf-8"?>
<Types xmlns="http://schemas.openxmlformats.org/package/2006/content-types">
  <Default Extension="bin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media/image8.bin" ContentType="image/sv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media/image12.bin" ContentType="image/sv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media/image26.bin" ContentType="image/svg+xml"/>
  <Override PartName="/ppt/tags/tag5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3"/>
  </p:notesMasterIdLst>
  <p:handoutMasterIdLst>
    <p:handoutMasterId r:id="rId14"/>
  </p:handoutMasterIdLst>
  <p:sldIdLst>
    <p:sldId id="2076137447" r:id="rId2"/>
    <p:sldId id="2076137450" r:id="rId3"/>
    <p:sldId id="2076137458" r:id="rId4"/>
    <p:sldId id="2076137459" r:id="rId5"/>
    <p:sldId id="2076137454" r:id="rId6"/>
    <p:sldId id="2076137451" r:id="rId7"/>
    <p:sldId id="2076137460" r:id="rId8"/>
    <p:sldId id="2076137461" r:id="rId9"/>
    <p:sldId id="2076137462" r:id="rId10"/>
    <p:sldId id="2076137455" r:id="rId11"/>
    <p:sldId id="2076137463" r:id="rId12"/>
  </p:sldIdLst>
  <p:sldSz cx="12192000" cy="6858000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72D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7" autoAdjust="0"/>
    <p:restoredTop sz="82073" autoAdjust="0"/>
  </p:normalViewPr>
  <p:slideViewPr>
    <p:cSldViewPr showGuides="1">
      <p:cViewPr>
        <p:scale>
          <a:sx n="137" d="100"/>
          <a:sy n="137" d="100"/>
        </p:scale>
        <p:origin x="224" y="-320"/>
      </p:cViewPr>
      <p:guideLst>
        <p:guide orient="horz" pos="11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C0A312-443C-45E0-B3A9-2D8FEC7A82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63266-BD17-44F2-B0CB-6444902EB3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A891D6-C941-4D6C-9A55-AEFCF108CEF7}" type="datetimeFigureOut">
              <a:rPr lang="en-US"/>
              <a:t>2/3/22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9D5B9-61C3-411A-BF86-E0FDD88A1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5C161-FFCB-4D79-9834-6EA48678D0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426F54-567D-4396-9385-7D94C4116E8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CBD38A-F1CF-4197-BE82-F768A8DE4742}" type="datetimeFigureOut">
              <a:rPr lang="en-US"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B1596F-1878-46C0-9439-F5AABA7984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7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1596F-1878-46C0-9439-F5AABA798414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9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Q2 Notes: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</a:rPr>
              <a:t>Driving slightly less traffic but higher engagement rates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</a:rPr>
              <a:t>Increases in pageviews, pages/session, duration, and events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</a:rPr>
              <a:t>Seeing slight decline in entrances, sessions, and users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68.4% mobile users, 28.6% desktop, 3% tablet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1596F-1878-46C0-9439-F5AABA798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Q2 Notes: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4.9% increase </a:t>
            </a:r>
            <a:r>
              <a:rPr lang="en-US" sz="1200" b="0" dirty="0">
                <a:solidFill>
                  <a:schemeClr val="dk1"/>
                </a:solidFill>
              </a:rPr>
              <a:t>in entrances from direct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2,884% increase </a:t>
            </a:r>
            <a:r>
              <a:rPr lang="en-US" sz="1200" b="0" dirty="0">
                <a:solidFill>
                  <a:schemeClr val="dk1"/>
                </a:solidFill>
              </a:rPr>
              <a:t>in entrances from other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</a:rPr>
              <a:t>67.5% decrease </a:t>
            </a:r>
            <a:r>
              <a:rPr lang="en-US" sz="1200" b="0" dirty="0">
                <a:solidFill>
                  <a:schemeClr val="dk1"/>
                </a:solidFill>
              </a:rPr>
              <a:t>in entrances from Facebook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</a:rPr>
              <a:t>54.3% decrease </a:t>
            </a:r>
            <a:r>
              <a:rPr lang="en-US" sz="1200" b="0" dirty="0">
                <a:solidFill>
                  <a:schemeClr val="dk1"/>
                </a:solidFill>
              </a:rPr>
              <a:t>in entrances from email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</a:rPr>
              <a:t>11.3% decrease </a:t>
            </a:r>
            <a:r>
              <a:rPr lang="en-US" sz="1200" b="0" dirty="0">
                <a:solidFill>
                  <a:schemeClr val="dk1"/>
                </a:solidFill>
              </a:rPr>
              <a:t>in entrances from google organic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66.9% mobile </a:t>
            </a:r>
            <a:r>
              <a:rPr lang="en-US" sz="1200" b="0" dirty="0">
                <a:solidFill>
                  <a:schemeClr val="dk1"/>
                </a:solidFill>
              </a:rPr>
              <a:t>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1596F-1878-46C0-9439-F5AABA798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“website-link” is a redirect URL link for TNC</a:t>
            </a:r>
            <a:br>
              <a:rPr lang="en-US" dirty="0"/>
            </a:br>
            <a:r>
              <a:rPr lang="en-US" dirty="0"/>
              <a:t>access-care-c19 was downloadable guide for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1596F-1878-46C0-9439-F5AABA798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3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 pages</a:t>
            </a:r>
          </a:p>
          <a:p>
            <a:r>
              <a:rPr lang="en-US" dirty="0"/>
              <a:t>Patient Portal</a:t>
            </a:r>
          </a:p>
          <a:p>
            <a:r>
              <a:rPr lang="en-US" dirty="0"/>
              <a:t>Vaccine sign-up</a:t>
            </a:r>
          </a:p>
          <a:p>
            <a:r>
              <a:rPr lang="en-US" dirty="0"/>
              <a:t>Immediate care and Express care pages</a:t>
            </a:r>
          </a:p>
          <a:p>
            <a:r>
              <a:rPr lang="en-US" dirty="0"/>
              <a:t>Blogs</a:t>
            </a:r>
          </a:p>
          <a:p>
            <a:endParaRPr lang="en-US" dirty="0"/>
          </a:p>
          <a:p>
            <a:r>
              <a:rPr lang="en-US" dirty="0"/>
              <a:t>Q3</a:t>
            </a:r>
          </a:p>
          <a:p>
            <a:r>
              <a:rPr lang="en-US" dirty="0"/>
              <a:t>/location pages</a:t>
            </a:r>
          </a:p>
          <a:p>
            <a:r>
              <a:rPr lang="en-US" dirty="0"/>
              <a:t>Immediate care pages</a:t>
            </a:r>
          </a:p>
          <a:p>
            <a:r>
              <a:rPr lang="en-US" dirty="0"/>
              <a:t>Bill Pay and Portal</a:t>
            </a:r>
          </a:p>
          <a:p>
            <a:r>
              <a:rPr lang="en-US" dirty="0"/>
              <a:t>COVID vaccines and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1596F-1878-46C0-9439-F5AABA798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 Comparing this report to the site content numbers in analytics, I am seeing only a 5.4% decrease from O3. Additionally, the average time on the page has increased 13.28% and the bounce rate </a:t>
            </a:r>
            <a:r>
              <a:rPr lang="en-US"/>
              <a:t>has decreased 12.77%.</a:t>
            </a:r>
            <a:br>
              <a:rPr lang="en-US"/>
            </a:br>
            <a:br>
              <a:rPr lang="en-US"/>
            </a:br>
            <a:r>
              <a:rPr lang="en-US" dirty="0"/>
              <a:t>Q3 Notes: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196.8% increase in entrances to Immediate Care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6.9% increase in entrances to Bluffton OBGYN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3.8% increase in entrances to Heart &amp; Vascular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55.9% decrease </a:t>
            </a: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in traffic to orthopedics</a:t>
            </a:r>
            <a:endParaRPr lang="en-US" dirty="0"/>
          </a:p>
          <a:p>
            <a:endParaRPr lang="en-US" dirty="0"/>
          </a:p>
          <a:p>
            <a:r>
              <a:rPr lang="en-US" dirty="0"/>
              <a:t>Q2 Notes: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105.3% increase </a:t>
            </a:r>
            <a:r>
              <a:rPr lang="en-US" sz="1200" b="0" dirty="0">
                <a:solidFill>
                  <a:schemeClr val="dk1"/>
                </a:solidFill>
              </a:rPr>
              <a:t>in entrances to heart and vascular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28.9% increase </a:t>
            </a:r>
            <a:r>
              <a:rPr lang="en-US" sz="1200" b="0" dirty="0">
                <a:solidFill>
                  <a:schemeClr val="dk1"/>
                </a:solidFill>
              </a:rPr>
              <a:t>in entrances to cancer care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11.7% increase </a:t>
            </a:r>
            <a:r>
              <a:rPr lang="en-US" sz="1200" b="0" dirty="0">
                <a:solidFill>
                  <a:schemeClr val="dk1"/>
                </a:solidFill>
              </a:rPr>
              <a:t>in entrances to Bluffton OBGYN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</a:rPr>
              <a:t>25.5% decrease</a:t>
            </a:r>
            <a:r>
              <a:rPr lang="en-US" sz="1200" b="0" dirty="0">
                <a:solidFill>
                  <a:schemeClr val="accent3"/>
                </a:solidFill>
              </a:rPr>
              <a:t> </a:t>
            </a:r>
            <a:r>
              <a:rPr lang="en-US" sz="1200" b="0" dirty="0">
                <a:solidFill>
                  <a:schemeClr val="dk1"/>
                </a:solidFill>
              </a:rPr>
              <a:t>in traffic to women’s health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schemeClr val="dk1"/>
                </a:solidFill>
              </a:rPr>
              <a:t>Launched ortho microsite in October 2021 with downloadable guides, etc.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schemeClr val="dk1"/>
                </a:solidFill>
              </a:rPr>
              <a:t>COVID content lives in immediate care </a:t>
            </a:r>
            <a:endParaRPr lang="en-US" sz="12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1596F-1878-46C0-9439-F5AABA798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4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Q2 Notes: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51.2% increase </a:t>
            </a:r>
            <a:r>
              <a:rPr lang="en-US" sz="1200" b="0" dirty="0">
                <a:solidFill>
                  <a:schemeClr val="dk1"/>
                </a:solidFill>
              </a:rPr>
              <a:t>in entrances to provider profiles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41.2% increase </a:t>
            </a:r>
            <a:r>
              <a:rPr lang="en-US" sz="1200" b="0" dirty="0">
                <a:solidFill>
                  <a:schemeClr val="dk1"/>
                </a:solidFill>
              </a:rPr>
              <a:t>in traffic to location details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34.0% increase </a:t>
            </a:r>
            <a:r>
              <a:rPr lang="en-US" sz="1200" b="0" dirty="0">
                <a:solidFill>
                  <a:schemeClr val="dk1"/>
                </a:solidFill>
              </a:rPr>
              <a:t>in entrances to services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</a:rPr>
              <a:t>95.9% decrease </a:t>
            </a:r>
            <a:r>
              <a:rPr lang="en-US" sz="1200" b="0" dirty="0">
                <a:solidFill>
                  <a:schemeClr val="dk1"/>
                </a:solidFill>
              </a:rPr>
              <a:t>in entrances to Health &amp; Wellness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</a:rPr>
              <a:t>Covid testing is in events module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dk1"/>
                </a:solidFill>
              </a:rPr>
              <a:t>Lifefit</a:t>
            </a:r>
            <a:r>
              <a:rPr lang="en-US" sz="1200" b="0" dirty="0">
                <a:solidFill>
                  <a:schemeClr val="dk1"/>
                </a:solidFill>
              </a:rPr>
              <a:t> events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1596F-1878-46C0-9439-F5AABA798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Q3 Notes: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474.8% increase in sessions from Myrtle Beach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146.3% increase in sessions from Ridgeland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124.1% increase in sessions from </a:t>
            </a:r>
            <a:r>
              <a:rPr lang="en-US" sz="12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Varnville</a:t>
            </a:r>
            <a:endParaRPr lang="en-US" sz="12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8.2% decrease </a:t>
            </a: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in sessions from Greenwood</a:t>
            </a:r>
          </a:p>
          <a:p>
            <a:endParaRPr lang="en-US" dirty="0"/>
          </a:p>
          <a:p>
            <a:r>
              <a:rPr lang="en-US" dirty="0"/>
              <a:t>Q2 Notes: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150.8% increase </a:t>
            </a:r>
            <a:r>
              <a:rPr lang="en-US" sz="1200" b="0" dirty="0">
                <a:solidFill>
                  <a:schemeClr val="dk1"/>
                </a:solidFill>
              </a:rPr>
              <a:t>in sessions from Myrtle Beach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120.9% increase in </a:t>
            </a:r>
            <a:r>
              <a:rPr lang="en-US" sz="1200" b="0" dirty="0">
                <a:solidFill>
                  <a:schemeClr val="dk1"/>
                </a:solidFill>
              </a:rPr>
              <a:t>sessions from Atlanta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104.7% increase </a:t>
            </a:r>
            <a:r>
              <a:rPr lang="en-US" sz="1200" b="0" dirty="0">
                <a:solidFill>
                  <a:schemeClr val="dk1"/>
                </a:solidFill>
              </a:rPr>
              <a:t>in sessions from Ridgeland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</a:rPr>
              <a:t>68.3% decrease </a:t>
            </a:r>
            <a:r>
              <a:rPr lang="en-US" sz="1200" b="0" dirty="0">
                <a:solidFill>
                  <a:schemeClr val="dk1"/>
                </a:solidFill>
              </a:rPr>
              <a:t>in sessions from Richmond Hill</a:t>
            </a:r>
            <a:endParaRPr lang="en-US" sz="12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1596F-1878-46C0-9439-F5AABA798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Q3 Notes: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48.2% increase in entrances for Family Medicine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24% increase in entrances for Radiology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23.7% increase in entrances for Internal Medicine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16.2% decrease </a:t>
            </a: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in entrances for Pediatrics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4.3K Provider Click to Calls after search</a:t>
            </a:r>
          </a:p>
          <a:p>
            <a:endParaRPr lang="en-US" dirty="0"/>
          </a:p>
          <a:p>
            <a:r>
              <a:rPr lang="en-US" dirty="0"/>
              <a:t>Q2 Notes: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125</a:t>
            </a:r>
            <a:r>
              <a:rPr lang="en-US" sz="1200" u="sng" dirty="0">
                <a:solidFill>
                  <a:schemeClr val="dk1"/>
                </a:solidFill>
              </a:rPr>
              <a:t>.4%</a:t>
            </a:r>
            <a:r>
              <a:rPr lang="en-US" sz="1200" dirty="0">
                <a:solidFill>
                  <a:schemeClr val="dk1"/>
                </a:solidFill>
              </a:rPr>
              <a:t> increase </a:t>
            </a:r>
            <a:r>
              <a:rPr lang="en-US" sz="1200" b="0" dirty="0">
                <a:solidFill>
                  <a:schemeClr val="dk1"/>
                </a:solidFill>
              </a:rPr>
              <a:t>in entrances for Family Medicine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69.4% increase in </a:t>
            </a:r>
            <a:r>
              <a:rPr lang="en-US" sz="1200" b="0" dirty="0">
                <a:solidFill>
                  <a:schemeClr val="dk1"/>
                </a:solidFill>
              </a:rPr>
              <a:t>entrances for Gastroenterology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38.9% increase </a:t>
            </a:r>
            <a:r>
              <a:rPr lang="en-US" sz="1200" b="0" dirty="0">
                <a:solidFill>
                  <a:schemeClr val="dk1"/>
                </a:solidFill>
              </a:rPr>
              <a:t>in entrances for Internal Medicine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/>
                </a:solidFill>
              </a:rPr>
              <a:t>33.6% decrease </a:t>
            </a:r>
            <a:r>
              <a:rPr lang="en-US" sz="1200" b="0" dirty="0">
                <a:solidFill>
                  <a:schemeClr val="dk1"/>
                </a:solidFill>
              </a:rPr>
              <a:t>in entrances for Orthopedics and Pediatrics</a:t>
            </a:r>
            <a:endParaRPr lang="en-US" sz="12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1596F-1878-46C0-9439-F5AABA798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8.sv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8.sv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8.sv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8.sv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8.sv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18.svg"/><Relationship Id="rId4" Type="http://schemas.openxmlformats.org/officeDocument/2006/relationships/image" Target="../media/image14.svg"/><Relationship Id="rId9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bin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4.svg"/><Relationship Id="rId4" Type="http://schemas.openxmlformats.org/officeDocument/2006/relationships/image" Target="../media/image2.svg"/><Relationship Id="rId9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bin"/><Relationship Id="rId7" Type="http://schemas.openxmlformats.org/officeDocument/2006/relationships/image" Target="../media/image30.svg"/><Relationship Id="rId2" Type="http://schemas.openxmlformats.org/officeDocument/2006/relationships/image" Target="../media/image25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bin"/><Relationship Id="rId7" Type="http://schemas.openxmlformats.org/officeDocument/2006/relationships/image" Target="../media/image30.svg"/><Relationship Id="rId2" Type="http://schemas.openxmlformats.org/officeDocument/2006/relationships/image" Target="../media/image25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5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0.svg"/><Relationship Id="rId4" Type="http://schemas.openxmlformats.org/officeDocument/2006/relationships/image" Target="../media/image26.bin"/><Relationship Id="rId9" Type="http://schemas.openxmlformats.org/officeDocument/2006/relationships/image" Target="../media/image2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HC Cover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C3BDA5-444D-4453-A833-E6ECD1DA4E10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MHC-Particle-Ring-Vector">
            <a:extLst>
              <a:ext uri="{FF2B5EF4-FFF2-40B4-BE49-F238E27FC236}">
                <a16:creationId xmlns:a16="http://schemas.microsoft.com/office/drawing/2014/main" id="{8559C244-A7C9-463D-83FD-7AECB8070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740" r="54838" b="29555"/>
          <a:stretch/>
        </p:blipFill>
        <p:spPr>
          <a:xfrm>
            <a:off x="3048001" y="0"/>
            <a:ext cx="9140058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D04E-DEBB-4690-ABC4-3DA39CB9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1396-9DBA-4F4A-911F-971EC74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398"/>
            <a:ext cx="12188058" cy="3200400"/>
          </a:xfrm>
          <a:gradFill flip="none" rotWithShape="1">
            <a:gsLst>
              <a:gs pos="35000">
                <a:srgbClr val="022194">
                  <a:alpha val="90000"/>
                </a:srgbClr>
              </a:gs>
              <a:gs pos="0">
                <a:srgbClr val="02126F"/>
              </a:gs>
              <a:gs pos="100000">
                <a:srgbClr val="4DC7D1">
                  <a:alpha val="45000"/>
                </a:srgbClr>
              </a:gs>
            </a:gsLst>
            <a:lin ang="0" scaled="0"/>
            <a:tileRect/>
          </a:gradFill>
        </p:spPr>
        <p:txBody>
          <a:bodyPr lIns="548640" tIns="182880" rIns="548640" bIns="182880" anchor="ctr">
            <a:normAutofit/>
          </a:bodyPr>
          <a:lstStyle>
            <a:lvl1pPr>
              <a:defRPr lang="en-US" sz="4400" spc="-3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B4751-D81C-40EE-92E7-3325985E1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876798"/>
            <a:ext cx="8229599" cy="129540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600"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28EBE11-0341-4CC1-8AFA-887AB4DD8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410" y="875017"/>
            <a:ext cx="2561604" cy="3963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A690C35-1980-40B1-A917-E8643F8749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2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 Content Blu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273D12-BBE4-49A5-9128-213E045AECD8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C8270C3-2FD7-4265-A67A-56E1AECA5B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F6A20-D63D-448E-A3AD-E833D377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4AB-8974-43E1-8D37-B02A84D6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26A03-B73E-46B4-BD8A-363053B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44E7DB-EA8C-4671-9646-79F1D0601A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10972800" cy="4743450"/>
          </a:xfrm>
        </p:spPr>
        <p:txBody>
          <a:bodyPr lIns="0" tIns="0" rIns="0" bIns="0"/>
          <a:lstStyle>
            <a:lvl1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E9A40D-A8B4-488C-9DDF-64776BA3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/>
          <a:lstStyle>
            <a:lvl1pPr algn="l">
              <a:defRPr sz="2600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9378B52-F3CD-4983-9072-3D9E71C42A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7ABD018-ED1A-4CE5-B8BC-DC682DA854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A73164-1149-473F-A935-6EA43D52942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4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 Blu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3D4291-5A05-4BDB-A6FD-200ABCE6FE25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F6A20-D63D-448E-A3AD-E833D377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4AB-8974-43E1-8D37-B02A84D6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26A03-B73E-46B4-BD8A-363053B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3C137B-D29B-4121-9ACE-67C4FDAC0B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53340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A1BC75-5A87-40F5-AF86-B59F855650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428750"/>
            <a:ext cx="53340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3F6D02-7260-4284-964C-AE405578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854BD91-8B86-44F1-ADCF-038B37FFC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299FA0A-E86B-4356-B3B9-8CBE76807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5DFCFF7-7C04-4ED2-8CC3-E8F39EFD1B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C59672-5C22-4DA7-9489-D5F246FF14DB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6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Content Blu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1D1823D-E7E4-4967-BFDA-BE3E0F9E1EC2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F6A20-D63D-448E-A3AD-E833D377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4AB-8974-43E1-8D37-B02A84D6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26A03-B73E-46B4-BD8A-363053B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465BDA-7366-43BA-9042-731FF5EE4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35052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1A951E-74DA-4C08-B941-E73DC7F568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7200" y="1428750"/>
            <a:ext cx="35052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8568AE5-57B2-4C23-B5F3-8B435ABCE0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24800" y="1428750"/>
            <a:ext cx="35052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F0FDF4-BF8B-455A-9368-DE008933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2BF20BFF-9DC9-4565-ACFC-81A644D3641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3C68028-6ADA-4B3A-B370-C6C22C3CA4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D99DF1A-7A8C-4F0D-A698-FD4C47EFF6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1499E1-BF71-475D-8CE5-D9E4DBB82B6C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1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Column Content Blu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43A03E-E7F6-4C01-9FB1-285C81C4CCFB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F6A20-D63D-448E-A3AD-E833D377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4AB-8974-43E1-8D37-B02A84D6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26A03-B73E-46B4-BD8A-363053B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FE5151-F128-497D-9460-5DE01B716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25908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9C49D0-6709-4481-982A-21FF03196F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2800" y="1428750"/>
            <a:ext cx="25908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AB6C74F-5437-4259-9AA0-ED32907235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1428750"/>
            <a:ext cx="25908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CA877C4-B8E2-47F2-A797-00CE9425267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839200" y="1428750"/>
            <a:ext cx="25908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EA0F79-D4FF-4CB3-AC55-BB714FCD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B5FA79D7-01F5-4C1F-B4B8-00FA51F47CC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5F2D434-E9B1-4898-BE44-AF805B5E49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4905366-3F65-4C47-BCD1-28AB592B33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A5D3B5-329D-4543-A022-98470F7AF564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49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ue Circles, Option 1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05BA70-F3F1-41A9-A99D-B63420D0D551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123CBF-C372-4EF8-8442-9EB3519188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8229600" rIns="457200" anchor="ctr"/>
          <a:lstStyle>
            <a:lvl1pPr algn="r"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a background image</a:t>
            </a:r>
          </a:p>
          <a:p>
            <a:r>
              <a:rPr lang="en-US" dirty="0"/>
              <a:t>Move the blue circles as needed to work with the background image (do not cover faces, etc.)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4E608-60FB-498C-B4AC-D0D2292D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2600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optional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5BBE7-3738-432A-8A3F-D9AF848E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1F1FE-E5D1-4F8A-B9F5-CC72C3C5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065964B-110E-41AB-9960-156E6BDA71DB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609600" y="1828800"/>
            <a:ext cx="3200400" cy="3200400"/>
          </a:xfrm>
          <a:prstGeom prst="ellipse">
            <a:avLst/>
          </a:prstGeom>
          <a:solidFill>
            <a:srgbClr val="0202EA">
              <a:alpha val="85000"/>
            </a:srgbClr>
          </a:solidFill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3200" b="1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2800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2400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351B2EC-1516-4D5D-B768-B87A74A2EBED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3962400" y="3211122"/>
            <a:ext cx="2971800" cy="2971800"/>
          </a:xfrm>
          <a:prstGeom prst="ellipse">
            <a:avLst/>
          </a:prstGeom>
          <a:solidFill>
            <a:srgbClr val="0202EA">
              <a:alpha val="85000"/>
            </a:srgbClr>
          </a:solidFill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3200" b="1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2800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2400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0865D94C-EDE4-4AF0-9F63-5D40E42420C7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6460918" y="1428750"/>
            <a:ext cx="2743200" cy="2743200"/>
          </a:xfrm>
          <a:prstGeom prst="ellipse">
            <a:avLst/>
          </a:prstGeom>
          <a:solidFill>
            <a:srgbClr val="0202EA">
              <a:alpha val="85000"/>
            </a:srgbClr>
          </a:solidFill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3200" b="1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2800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2400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B81ADB1-9381-4FB8-A99C-ECD1DCE50E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0C7F3C8-5D2D-48B0-82D2-75C71B30F9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A8720F-A499-4612-B3F6-2A5138A3987E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63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ue Circles, Option 2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C1CC12-A1D0-4CC1-8613-F5B064958089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658B25B-4153-47F8-89C6-4980240F3B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123CBF-C372-4EF8-8442-9EB3519188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0" tIns="0" rIns="0" bIns="182880" anchor="b"/>
          <a:lstStyle>
            <a:lvl1pPr algn="ctr"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a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4E608-60FB-498C-B4AC-D0D2292D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2600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optional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5BBE7-3738-432A-8A3F-D9AF848E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1F1FE-E5D1-4F8A-B9F5-CC72C3C5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065964B-110E-41AB-9960-156E6BDA71DB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792051" y="2163651"/>
            <a:ext cx="2835498" cy="2835498"/>
          </a:xfrm>
          <a:prstGeom prst="ellipse">
            <a:avLst/>
          </a:prstGeom>
          <a:solidFill>
            <a:srgbClr val="0202EA">
              <a:alpha val="85000"/>
            </a:srgbClr>
          </a:solidFill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3200" b="1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2800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2400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351B2EC-1516-4D5D-B768-B87A74A2EBED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678251" y="2163651"/>
            <a:ext cx="2835498" cy="2835498"/>
          </a:xfrm>
          <a:prstGeom prst="ellipse">
            <a:avLst/>
          </a:prstGeom>
          <a:solidFill>
            <a:srgbClr val="0202EA">
              <a:alpha val="85000"/>
            </a:srgbClr>
          </a:solidFill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3200" b="1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2800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2400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0865D94C-EDE4-4AF0-9F63-5D40E42420C7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8564451" y="2163651"/>
            <a:ext cx="2835498" cy="2835498"/>
          </a:xfrm>
          <a:prstGeom prst="ellipse">
            <a:avLst/>
          </a:prstGeom>
          <a:solidFill>
            <a:srgbClr val="0202EA">
              <a:alpha val="85000"/>
            </a:srgbClr>
          </a:solidFill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3200" b="1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2800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2400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2000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372E9A0-CD90-4171-8073-20AF18C611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8A73B8-5545-49E7-87A6-8331DC2F310C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13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E5CF24-DD22-4723-9185-7726D7D02937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BC64E4-B78B-49A3-8FB7-BB7AFA167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685" y="883920"/>
            <a:ext cx="1085850" cy="914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32BE-5967-4112-97E6-6D511847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8E7C5-8999-4043-A848-AEEC7106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E6E70-F427-4A88-9D31-F0B2D4E2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360F2-1EC9-4589-A372-567336DD7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2600" y="1143000"/>
            <a:ext cx="8695764" cy="4114800"/>
          </a:xfrm>
          <a:noFill/>
        </p:spPr>
        <p:txBody>
          <a:bodyPr lIns="0" tIns="0" rIns="0" bIns="0" anchor="ctr">
            <a:normAutofit/>
          </a:bodyPr>
          <a:lstStyle>
            <a:lvl1pPr algn="l">
              <a:defRPr sz="6000" b="0" i="1">
                <a:ln w="6350">
                  <a:noFill/>
                  <a:prstDash val="solid"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quote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EB494A-1571-48DB-B0BE-B2A49A873C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5334000"/>
            <a:ext cx="7543800" cy="844550"/>
          </a:xfrm>
        </p:spPr>
        <p:txBody>
          <a:bodyPr anchor="ctr"/>
          <a:lstStyle>
            <a:lvl1pPr marL="0" indent="0">
              <a:buNone/>
              <a:defRPr spc="-30" baseline="0">
                <a:solidFill>
                  <a:srgbClr val="95E8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quote attribution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62A4DB5-4357-4839-8FC7-D1108CB44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509429" y="5257800"/>
            <a:ext cx="1085850" cy="914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2A45418-477E-43D0-9A26-96A756308A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51861EE-57C7-4AEE-848F-ADBCBE443C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03A4D4-1C21-4DF8-9DD3-09757966ED9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6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Statement Blu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1093FC-B3C4-4BDB-B160-5DFAE277E914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71858-C861-4BA8-8210-69D7B7C4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D616D-84C8-4906-9D82-A4216152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B39B-57C8-4AA4-9DB1-07D1FFFB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5099A965-7CA1-4FF7-BE3B-8BCAD84E0C3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EC747A-451E-484A-A58D-FA83C612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3200400" cy="2743200"/>
          </a:xfrm>
        </p:spPr>
        <p:txBody>
          <a:bodyPr anchor="t"/>
          <a:lstStyle>
            <a:lvl1pPr>
              <a:defRPr sz="2800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BA06D5E-4AAA-4162-A54D-935A1CF1D5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00" y="1143000"/>
            <a:ext cx="7010400" cy="4572000"/>
          </a:xfrm>
        </p:spPr>
        <p:txBody>
          <a:bodyPr>
            <a:normAutofit/>
          </a:bodyPr>
          <a:lstStyle>
            <a:lvl1pPr marL="0" indent="0">
              <a:buNone/>
              <a:defRPr sz="4800" i="1">
                <a:latin typeface="Georgia" panose="02040502050405020303" pitchFamily="18" charset="0"/>
              </a:defRPr>
            </a:lvl1pPr>
            <a:lvl2pPr marL="230188" indent="0">
              <a:buNone/>
              <a:defRPr sz="4400" i="1">
                <a:latin typeface="Georgia" panose="02040502050405020303" pitchFamily="18" charset="0"/>
              </a:defRPr>
            </a:lvl2pPr>
            <a:lvl3pPr marL="458788" indent="0">
              <a:buNone/>
              <a:defRPr sz="4000" i="1">
                <a:latin typeface="Georgia" panose="02040502050405020303" pitchFamily="18" charset="0"/>
              </a:defRPr>
            </a:lvl3pPr>
            <a:lvl4pPr marL="688975" indent="0">
              <a:buNone/>
              <a:defRPr sz="3600" i="1">
                <a:latin typeface="Georgia" panose="02040502050405020303" pitchFamily="18" charset="0"/>
              </a:defRPr>
            </a:lvl4pPr>
            <a:lvl5pPr marL="917575" indent="0">
              <a:buNone/>
              <a:defRPr sz="3600" i="1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78C1A4-3A7C-411A-8517-DE837991F0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F6AABA5-42A4-43ED-9417-07B0AC3D42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6BA637-1B93-4879-AD51-03F043190D62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52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Blu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C06B1F-72CC-4445-8106-AD137CBFAB92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10510-D11D-45A9-9778-D18F5D6D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4572000"/>
          </a:xfrm>
        </p:spPr>
        <p:txBody>
          <a:bodyPr anchor="ctr">
            <a:normAutofit/>
          </a:bodyPr>
          <a:lstStyle>
            <a:lvl1pPr algn="ctr">
              <a:defRPr lang="en-US" sz="54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71858-C861-4BA8-8210-69D7B7C4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D616D-84C8-4906-9D82-A4216152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B39B-57C8-4AA4-9DB1-07D1FFFB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AEBFA0AD-09AC-4726-890B-40A09ED672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B783357-3744-43AA-A122-188872E04A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0D1E87F-41B2-45EF-9767-656E95134D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42A59-42A8-4182-A57A-3F6CE47CCC18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0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Product Shot Laptop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ue Background">
            <a:extLst>
              <a:ext uri="{FF2B5EF4-FFF2-40B4-BE49-F238E27FC236}">
                <a16:creationId xmlns:a16="http://schemas.microsoft.com/office/drawing/2014/main" id="{65C7582C-ED04-42C5-ACF7-580C24157C5A}"/>
              </a:ext>
            </a:extLst>
          </p:cNvPr>
          <p:cNvSpPr/>
          <p:nvPr/>
        </p:nvSpPr>
        <p:spPr>
          <a:xfrm>
            <a:off x="0" y="5889046"/>
            <a:ext cx="12192000" cy="968954"/>
          </a:xfrm>
          <a:prstGeom prst="rect">
            <a:avLst/>
          </a:prstGeom>
          <a:solidFill>
            <a:srgbClr val="0212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spc="-30" baseline="0">
              <a:solidFill>
                <a:schemeClr val="lt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66C28-E4B0-461F-AEAC-55361D954424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2AD10-F117-4D71-A505-D5BEA405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33400"/>
            <a:ext cx="3504747" cy="1600200"/>
          </a:xfrm>
        </p:spPr>
        <p:txBody>
          <a:bodyPr anchor="ctr"/>
          <a:lstStyle>
            <a:lvl1pPr>
              <a:defRPr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F181D-3104-4CD3-86CC-A3E03075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43E8B-D077-4E00-9464-2E61FC35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D5E59-CAF6-4FFE-A7F8-4B69C0C9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6186843-CD28-4DE8-A37B-6C0E06A9A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2618"/>
          <a:stretch/>
        </p:blipFill>
        <p:spPr>
          <a:xfrm>
            <a:off x="3335854" y="533399"/>
            <a:ext cx="8856146" cy="600436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A506ED1-8DC5-4EA7-A0C3-6FA1426AAB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838" y="2209800"/>
            <a:ext cx="3509962" cy="3428999"/>
          </a:xfrm>
        </p:spPr>
        <p:txBody>
          <a:bodyPr anchor="ctr"/>
          <a:lstStyle>
            <a:lvl1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23B00C-96FB-4081-B8B9-D8A0249853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35407" y="928048"/>
            <a:ext cx="7552044" cy="4804012"/>
          </a:xfrm>
          <a:solidFill>
            <a:schemeClr val="bg1"/>
          </a:solidFill>
        </p:spPr>
        <p:txBody>
          <a:bodyPr lIns="274320" tIns="274320" rIns="274320" bIns="1737360" anchor="ctr"/>
          <a:lstStyle>
            <a:lvl1pPr algn="ctr"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product shot here. </a:t>
            </a:r>
          </a:p>
          <a:p>
            <a:r>
              <a:rPr lang="en-US" dirty="0"/>
              <a:t>Ideally the screen shot should be a full-screen capture at high resolution in 16:10 ratio.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08B2F00-4AA6-4BC6-933F-E83DB1C04A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266DAA2-FB4C-46CF-BEF3-1D77CF5ABC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123CD2-C515-4151-B8DE-2F827C559204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17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HC Photo Cover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0E38B9-846D-4C0A-A2C7-377640E38B3E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HC-Particle-Ring-Vector">
            <a:extLst>
              <a:ext uri="{FF2B5EF4-FFF2-40B4-BE49-F238E27FC236}">
                <a16:creationId xmlns:a16="http://schemas.microsoft.com/office/drawing/2014/main" id="{FBE7799B-6D45-4D30-81DD-3DFA7F5CF7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979" r="42017" b="19317"/>
          <a:stretch/>
        </p:blipFill>
        <p:spPr>
          <a:xfrm>
            <a:off x="457201" y="-1"/>
            <a:ext cx="11734800" cy="68580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D04E-DEBB-4690-ABC4-3DA39CB9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1396-9DBA-4F4A-911F-971EC74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3352"/>
            <a:ext cx="12192000" cy="3200400"/>
          </a:xfrm>
          <a:gradFill flip="none" rotWithShape="1">
            <a:gsLst>
              <a:gs pos="35000">
                <a:srgbClr val="022194">
                  <a:alpha val="90000"/>
                </a:srgbClr>
              </a:gs>
              <a:gs pos="0">
                <a:srgbClr val="02126F"/>
              </a:gs>
              <a:gs pos="100000">
                <a:srgbClr val="4DC7D1">
                  <a:alpha val="45000"/>
                </a:srgbClr>
              </a:gs>
            </a:gsLst>
            <a:lin ang="0" scaled="0"/>
            <a:tileRect/>
          </a:gradFill>
        </p:spPr>
        <p:txBody>
          <a:bodyPr vert="horz" lIns="548640" tIns="182880" rIns="548640" bIns="182880" rtlCol="0" anchor="ctr">
            <a:normAutofit/>
          </a:bodyPr>
          <a:lstStyle>
            <a:lvl1pPr>
              <a:defRPr lang="en-US" sz="4400" spc="-3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B4751-D81C-40EE-92E7-3325985E1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873752"/>
            <a:ext cx="6400799" cy="12984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600"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D11897-94BA-45C9-8BC5-2048FAD7E3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410" y="875017"/>
            <a:ext cx="2561604" cy="39638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DD2FEC-0267-4786-8938-E0A488323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311" y="0"/>
            <a:ext cx="6096000" cy="6858000"/>
          </a:xfrm>
        </p:spPr>
        <p:txBody>
          <a:bodyPr lIns="182880" tIns="182880" rIns="182880" bIns="182880"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cover photo. Please use the Photoshop template to create images with clipping path silhouettes. After inserting, move in front of the dark blue title block.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0518CCC-1785-461E-8554-CD78C536D9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6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FC629BF-81B6-4CB5-833B-2C8443884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912" t="24955" r="25104" b="50084"/>
          <a:stretch/>
        </p:blipFill>
        <p:spPr>
          <a:xfrm rot="5400000">
            <a:off x="7498078" y="2164080"/>
            <a:ext cx="4876802" cy="451104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FBF724-12AE-4D1C-A853-A5379BEE863E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>
          <a:xfrm>
            <a:off x="8842739" y="0"/>
            <a:ext cx="33528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an optional right sidebar image; make sure this image does not cover any text</a:t>
            </a:r>
          </a:p>
          <a:p>
            <a:r>
              <a:rPr lang="en-US" dirty="0"/>
              <a:t>Or delete this box entirely</a:t>
            </a:r>
          </a:p>
          <a:p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B1BF6FCE-7F8B-463F-BA4E-8209D53E6F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4FD74F9-415E-452E-8E27-274F41C8C9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8324A4B-C501-4A1B-BD2B-009D5D2672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EA74299D-88CD-4D7A-8162-21A6AD3A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>
            <a:normAutofit/>
          </a:bodyPr>
          <a:lstStyle>
            <a:lvl1pPr>
              <a:defRPr sz="2600" spc="-30" baseline="0">
                <a:solidFill>
                  <a:srgbClr val="0212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4C07-0F46-4248-8793-304963431F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" y="1428750"/>
            <a:ext cx="9144000" cy="4741863"/>
          </a:xfrm>
        </p:spPr>
        <p:txBody>
          <a:bodyPr lIns="0" tIns="0" rIns="0" bIns="0"/>
          <a:lstStyle>
            <a:lvl1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8463" indent="-168275"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168275"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55663" indent="-166688"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4263" indent="-169863"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4EF81B-02F7-4DAA-B1A0-9D61AE2587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61F469-9BA4-4CE7-8E62-8C43C1F362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22F812-389E-4A02-A1D8-B2063DE4AD49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B1BF6FCE-7F8B-463F-BA4E-8209D53E6F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4726F1-BE8B-4E25-8970-9B3BA34AF764}" type="datetimeFigureOut">
              <a:rPr lang="en-US"/>
              <a:pPr/>
              <a:t>2/3/22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4FD74F9-415E-452E-8E27-274F41C8C9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8324A4B-C501-4A1B-BD2B-009D5D2672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EA74299D-88CD-4D7A-8162-21A6AD3A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>
            <a:normAutofit/>
          </a:bodyPr>
          <a:lstStyle>
            <a:lvl1pPr>
              <a:defRPr sz="2600" spc="-30" baseline="0">
                <a:solidFill>
                  <a:srgbClr val="0212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9FD08D2-0255-4BB1-87A1-28B1B2EBCCE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0DA68FF-4F7F-46B9-BC79-B666F0FA9D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4BC7EAF-3712-427D-B6C2-91F1C6D563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C6CCF5-55E1-4C2A-BE2D-675148FED6B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9FF2-22EE-4803-A363-F60B4BF73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38200"/>
            <a:ext cx="9906000" cy="2743200"/>
          </a:xfrm>
        </p:spPr>
        <p:txBody>
          <a:bodyPr anchor="b">
            <a:normAutofit/>
          </a:bodyPr>
          <a:lstStyle>
            <a:lvl1pPr algn="l">
              <a:defRPr sz="5400" b="0" i="1" spc="0">
                <a:solidFill>
                  <a:srgbClr val="02126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DD15045-FED5-4E53-95F2-F810A8884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4518191"/>
            <a:ext cx="2809946" cy="43480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DD86B43-EAB1-426A-B238-F995F60C6C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6688"/>
          <a:stretch/>
        </p:blipFill>
        <p:spPr>
          <a:xfrm>
            <a:off x="43896" y="3813313"/>
            <a:ext cx="9633504" cy="353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21DA7-BF40-4C82-8737-857C8AF6DB23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sic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98C4922-7560-4D72-AE4A-62609EEAED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912" t="50494" r="25104" b="24545"/>
          <a:stretch/>
        </p:blipFill>
        <p:spPr>
          <a:xfrm rot="5400000">
            <a:off x="-182880" y="2164080"/>
            <a:ext cx="4876802" cy="4511042"/>
          </a:xfrm>
          <a:prstGeom prst="rect">
            <a:avLst/>
          </a:prstGeom>
        </p:spPr>
      </p:pic>
      <p:sp>
        <p:nvSpPr>
          <p:cNvPr id="24" name="Agenda Title">
            <a:extLst>
              <a:ext uri="{FF2B5EF4-FFF2-40B4-BE49-F238E27FC236}">
                <a16:creationId xmlns:a16="http://schemas.microsoft.com/office/drawing/2014/main" id="{29A865FF-D62A-4920-BF5F-F26903562B2C}"/>
              </a:ext>
            </a:extLst>
          </p:cNvPr>
          <p:cNvSpPr/>
          <p:nvPr/>
        </p:nvSpPr>
        <p:spPr>
          <a:xfrm>
            <a:off x="618564" y="0"/>
            <a:ext cx="4114800" cy="122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800" b="1" spc="-30" baseline="0" dirty="0">
                <a:solidFill>
                  <a:srgbClr val="02126F"/>
                </a:solidFill>
                <a:latin typeface="+mj-lt"/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C9A61-8159-4AE9-84B7-9B334988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343650"/>
            <a:ext cx="2514600" cy="388232"/>
          </a:xfrm>
        </p:spPr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A9-9246-46C4-96F5-40DABD00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CB4D5-8EC0-4678-9326-2B1C6634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DB7000-1337-4DEC-89DE-4B0E1D5EFE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0" y="1143000"/>
            <a:ext cx="7315200" cy="5029200"/>
          </a:xfrm>
        </p:spPr>
        <p:txBody>
          <a:bodyPr lIns="0" tIns="0" rIns="0" bIns="0"/>
          <a:lstStyle>
            <a:lvl1pPr>
              <a:defRPr lang="en-US" spc="-30" baseline="0" dirty="0">
                <a:latin typeface="+mj-lt"/>
              </a:defRPr>
            </a:lvl1pPr>
            <a:lvl2pPr>
              <a:defRPr lang="en-US" spc="-30" baseline="0" dirty="0">
                <a:latin typeface="+mj-lt"/>
              </a:defRPr>
            </a:lvl2pPr>
            <a:lvl3pPr>
              <a:defRPr lang="en-US" spc="-30" baseline="0" dirty="0">
                <a:latin typeface="+mj-lt"/>
              </a:defRPr>
            </a:lvl3pPr>
            <a:lvl4pPr>
              <a:defRPr lang="en-US" spc="-30" baseline="0" dirty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E88FB06-1F2F-490E-9825-865A05BA50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877BA5F-6103-4227-AEE3-DB23FC258D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BE6CA-232B-4419-8553-D5DAB0A4CD7E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59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EB800D8-2CD2-4501-8121-80C516CC4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912" t="24955" r="25104" b="50084"/>
          <a:stretch/>
        </p:blipFill>
        <p:spPr>
          <a:xfrm rot="5400000">
            <a:off x="7498078" y="2164080"/>
            <a:ext cx="4876802" cy="4511042"/>
          </a:xfrm>
          <a:prstGeom prst="rect">
            <a:avLst/>
          </a:prstGeom>
        </p:spPr>
      </p:pic>
      <p:sp>
        <p:nvSpPr>
          <p:cNvPr id="26" name="Case Study Logo Background">
            <a:extLst>
              <a:ext uri="{FF2B5EF4-FFF2-40B4-BE49-F238E27FC236}">
                <a16:creationId xmlns:a16="http://schemas.microsoft.com/office/drawing/2014/main" id="{6A20F387-8606-499C-9AC0-5C69B13DBFF4}"/>
              </a:ext>
            </a:extLst>
          </p:cNvPr>
          <p:cNvSpPr/>
          <p:nvPr/>
        </p:nvSpPr>
        <p:spPr>
          <a:xfrm>
            <a:off x="8839200" y="0"/>
            <a:ext cx="3352800" cy="9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-30" baseline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49FF2-22EE-4803-A363-F60B4BF7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7"/>
            <a:ext cx="7772400" cy="753142"/>
          </a:xfrm>
        </p:spPr>
        <p:txBody>
          <a:bodyPr>
            <a:normAutofit/>
          </a:bodyPr>
          <a:lstStyle>
            <a:lvl1pPr>
              <a:defRPr sz="2600" spc="-30" baseline="0">
                <a:solidFill>
                  <a:srgbClr val="02126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C9A61-8159-4AE9-84B7-9B334988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A9-9246-46C4-96F5-40DABD00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CB4D5-8EC0-4678-9326-2B1C6634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9F1CA4-7287-4049-B05B-25EAF6E45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7800" y="152400"/>
            <a:ext cx="2873834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spc="-30" baseline="0">
                <a:latin typeface="+mj-lt"/>
              </a:defRPr>
            </a:lvl1pPr>
          </a:lstStyle>
          <a:p>
            <a:r>
              <a:rPr lang="en-US" dirty="0"/>
              <a:t>Click to insert case </a:t>
            </a:r>
            <a:br>
              <a:rPr lang="en-US" dirty="0"/>
            </a:br>
            <a:r>
              <a:rPr lang="en-US" dirty="0"/>
              <a:t>study client logo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1A96A6-1166-4143-A7C1-4502DD629C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1428105"/>
            <a:ext cx="7772400" cy="4741863"/>
          </a:xfrm>
        </p:spPr>
        <p:txBody>
          <a:bodyPr lIns="0" tIns="0" rIns="0" bIns="0"/>
          <a:lstStyle>
            <a:lvl1pPr>
              <a:defRPr lang="en-US" spc="-30" baseline="0" dirty="0">
                <a:latin typeface="+mj-lt"/>
              </a:defRPr>
            </a:lvl1pPr>
            <a:lvl2pPr>
              <a:defRPr lang="en-US" spc="-30" baseline="0" dirty="0">
                <a:latin typeface="+mj-lt"/>
              </a:defRPr>
            </a:lvl2pPr>
            <a:lvl3pPr>
              <a:defRPr lang="en-US" spc="-30" baseline="0" dirty="0">
                <a:latin typeface="+mj-lt"/>
              </a:defRPr>
            </a:lvl3pPr>
            <a:lvl4pPr>
              <a:defRPr lang="en-US" spc="-30" baseline="0" dirty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AF7E09-03F9-41F9-A830-DD79B4E4B2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9200" y="914400"/>
            <a:ext cx="3352800" cy="5943600"/>
          </a:xfrm>
        </p:spPr>
        <p:txBody>
          <a:bodyPr anchor="ctr"/>
          <a:lstStyle>
            <a:lvl1pPr algn="ctr">
              <a:defRPr spc="-30" baseline="0">
                <a:latin typeface="+mj-lt"/>
              </a:defRPr>
            </a:lvl1pPr>
          </a:lstStyle>
          <a:p>
            <a:r>
              <a:rPr lang="en-US" dirty="0"/>
              <a:t>Click to insert an optional right sidebar image; make sure this image does not cover any text</a:t>
            </a:r>
          </a:p>
          <a:p>
            <a:r>
              <a:rPr lang="en-US" dirty="0"/>
              <a:t>Or delete this box entirely</a:t>
            </a:r>
          </a:p>
          <a:p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3687F79-7B0D-464F-9FE6-A3EED93FAE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CC111DD-C326-42EA-BC4B-1960AF5953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33318" b="33471"/>
          <a:stretch/>
        </p:blipFill>
        <p:spPr>
          <a:xfrm>
            <a:off x="43896" y="36755"/>
            <a:ext cx="8762174" cy="2349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AD565B-1149-4EF7-90F3-F57410ABB40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9E59-EFF0-49A6-82C7-BC61FAD9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>
            <a:normAutofit/>
          </a:bodyPr>
          <a:lstStyle>
            <a:lvl1pPr algn="l">
              <a:defRPr sz="2600" spc="-30" baseline="0">
                <a:solidFill>
                  <a:srgbClr val="02126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F6A20-D63D-448E-A3AD-E833D377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4AB-8974-43E1-8D37-B02A84D6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26A03-B73E-46B4-BD8A-363053B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54DDEE-566B-4728-ACD3-17620A8DF8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10972800" cy="4743450"/>
          </a:xfrm>
        </p:spPr>
        <p:txBody>
          <a:bodyPr lIns="0" tIns="0" rIns="0" bIns="0"/>
          <a:lstStyle>
            <a:lvl1pPr>
              <a:defRPr lang="en-US" spc="-30" baseline="0" dirty="0">
                <a:latin typeface="+mj-lt"/>
              </a:defRPr>
            </a:lvl1pPr>
            <a:lvl2pPr>
              <a:defRPr lang="en-US" spc="-30" baseline="0" dirty="0">
                <a:latin typeface="+mj-lt"/>
              </a:defRPr>
            </a:lvl2pPr>
            <a:lvl3pPr>
              <a:defRPr lang="en-US" spc="-30" baseline="0" dirty="0">
                <a:latin typeface="+mj-lt"/>
              </a:defRPr>
            </a:lvl3pPr>
            <a:lvl4pPr>
              <a:defRPr lang="en-US" spc="-30" baseline="0" dirty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0A27FE0B-265C-445D-9A82-4E82E38D667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D900F0A-01DF-4667-9462-30F20BB2E2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6B013DD-48ED-4470-992F-AE04B13993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2DFF26-4A2A-4C01-A830-3B8DC8862354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9E59-EFF0-49A6-82C7-BC61FAD9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 spc="-30" baseline="0" dirty="0">
                <a:solidFill>
                  <a:srgbClr val="0212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F6A20-D63D-448E-A3AD-E833D377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4AB-8974-43E1-8D37-B02A84D6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26A03-B73E-46B4-BD8A-363053B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19A832-D892-40CE-9ACD-570FF115DE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5334000" cy="4743450"/>
          </a:xfrm>
        </p:spPr>
        <p:txBody>
          <a:bodyPr lIns="0" tIns="0" rIns="0" bIns="0">
            <a:noAutofit/>
          </a:bodyPr>
          <a:lstStyle>
            <a:lvl1pPr>
              <a:defRPr lang="en-US" spc="-30" baseline="0" dirty="0">
                <a:latin typeface="+mj-lt"/>
              </a:defRPr>
            </a:lvl1pPr>
            <a:lvl2pPr>
              <a:defRPr lang="en-US" spc="-30" baseline="0" dirty="0">
                <a:latin typeface="+mj-lt"/>
              </a:defRPr>
            </a:lvl2pPr>
            <a:lvl3pPr>
              <a:defRPr lang="en-US" spc="-30" baseline="0" dirty="0">
                <a:latin typeface="+mj-lt"/>
              </a:defRPr>
            </a:lvl3pPr>
            <a:lvl4pPr>
              <a:defRPr lang="en-US" spc="-30" baseline="0" dirty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52C2D76-3E6C-4080-9642-2FED4FF279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428750"/>
            <a:ext cx="5334000" cy="4741863"/>
          </a:xfrm>
        </p:spPr>
        <p:txBody>
          <a:bodyPr lIns="0" tIns="0" rIns="0" bIns="0">
            <a:noAutofit/>
          </a:bodyPr>
          <a:lstStyle>
            <a:lvl1pPr>
              <a:defRPr lang="en-US" spc="-30" baseline="0">
                <a:latin typeface="+mj-lt"/>
              </a:defRPr>
            </a:lvl1pPr>
            <a:lvl2pPr>
              <a:defRPr lang="en-US" spc="-30" baseline="0">
                <a:latin typeface="+mj-lt"/>
              </a:defRPr>
            </a:lvl2pPr>
            <a:lvl3pPr>
              <a:defRPr lang="en-US" spc="-30" baseline="0">
                <a:latin typeface="+mj-lt"/>
              </a:defRPr>
            </a:lvl3pPr>
            <a:lvl4pPr>
              <a:defRPr lang="en-US" spc="-30" baseline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F88AA527-18B9-4132-AAE2-A279FECC4B7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BA9E5A1-1658-4FAB-824F-E2826DDEE3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60DEC67-5861-41E3-B028-6B619685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F94C46-D784-4B66-B5E7-42A5B4DE4ED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9E59-EFF0-49A6-82C7-BC61FAD9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 spc="-30" baseline="0" dirty="0">
                <a:solidFill>
                  <a:srgbClr val="0212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F6A20-D63D-448E-A3AD-E833D377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4AB-8974-43E1-8D37-B02A84D6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26A03-B73E-46B4-BD8A-363053B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7F8B0E-7E53-472C-B736-96DF7ACB72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3505200" cy="4741863"/>
          </a:xfrm>
        </p:spPr>
        <p:txBody>
          <a:bodyPr lIns="0" tIns="0" rIns="0" bIns="0">
            <a:normAutofit/>
          </a:bodyPr>
          <a:lstStyle>
            <a:lvl1pPr>
              <a:defRPr lang="en-US" spc="-30" baseline="0" dirty="0">
                <a:latin typeface="+mj-lt"/>
              </a:defRPr>
            </a:lvl1pPr>
            <a:lvl2pPr>
              <a:defRPr lang="en-US" spc="-30" baseline="0" dirty="0">
                <a:latin typeface="+mj-lt"/>
              </a:defRPr>
            </a:lvl2pPr>
            <a:lvl3pPr>
              <a:defRPr lang="en-US" spc="-30" baseline="0" dirty="0">
                <a:latin typeface="+mj-lt"/>
              </a:defRPr>
            </a:lvl3pPr>
            <a:lvl4pPr>
              <a:defRPr lang="en-US" spc="-30" baseline="0" dirty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210C54F-9E27-481D-A2E1-56BCAEC2A1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7200" y="1428750"/>
            <a:ext cx="3505200" cy="4743450"/>
          </a:xfrm>
        </p:spPr>
        <p:txBody>
          <a:bodyPr lIns="0" tIns="0" rIns="0" bIns="0">
            <a:normAutofit/>
          </a:bodyPr>
          <a:lstStyle>
            <a:lvl1pPr>
              <a:defRPr lang="en-US" spc="-30" baseline="0">
                <a:latin typeface="+mj-lt"/>
              </a:defRPr>
            </a:lvl1pPr>
            <a:lvl2pPr>
              <a:defRPr lang="en-US" spc="-30" baseline="0">
                <a:latin typeface="+mj-lt"/>
              </a:defRPr>
            </a:lvl2pPr>
            <a:lvl3pPr>
              <a:defRPr lang="en-US" spc="-30" baseline="0">
                <a:latin typeface="+mj-lt"/>
              </a:defRPr>
            </a:lvl3pPr>
            <a:lvl4pPr>
              <a:defRPr lang="en-US" spc="-30" baseline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82BF2B9-63A9-4E2E-81E9-789E567C97B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24800" y="1428750"/>
            <a:ext cx="3505200" cy="4743450"/>
          </a:xfrm>
        </p:spPr>
        <p:txBody>
          <a:bodyPr lIns="0" tIns="0" rIns="0" bIns="0">
            <a:normAutofit/>
          </a:bodyPr>
          <a:lstStyle>
            <a:lvl1pPr>
              <a:defRPr lang="en-US" spc="-30" baseline="0">
                <a:latin typeface="+mj-lt"/>
              </a:defRPr>
            </a:lvl1pPr>
            <a:lvl2pPr>
              <a:defRPr lang="en-US" spc="-30" baseline="0">
                <a:latin typeface="+mj-lt"/>
              </a:defRPr>
            </a:lvl2pPr>
            <a:lvl3pPr>
              <a:defRPr lang="en-US" spc="-30" baseline="0">
                <a:latin typeface="+mj-lt"/>
              </a:defRPr>
            </a:lvl3pPr>
            <a:lvl4pPr>
              <a:defRPr lang="en-US" spc="-30" baseline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E4FC61DE-4684-4966-B828-BC8BF5A633B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8E25B75-968D-4DD3-B4AC-EFEF00D2E9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341FD55-5F51-4D0E-86A5-9D893CD51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173BCB-1170-41E4-B450-21009CFE4E5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9E59-EFF0-49A6-82C7-BC61FAD9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 spc="-30" baseline="0" dirty="0">
                <a:solidFill>
                  <a:srgbClr val="0212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F6A20-D63D-448E-A3AD-E833D377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4AB-8974-43E1-8D37-B02A84D6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26A03-B73E-46B4-BD8A-363053B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958D6C-4B99-4D30-9DE8-7290D9F9AA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721" y="1428750"/>
            <a:ext cx="2514600" cy="4743450"/>
          </a:xfrm>
        </p:spPr>
        <p:txBody>
          <a:bodyPr lIns="0" tIns="0" rIns="0" bIns="0">
            <a:normAutofit/>
          </a:bodyPr>
          <a:lstStyle>
            <a:lvl1pPr>
              <a:defRPr lang="en-US" spc="-30" baseline="0" dirty="0">
                <a:latin typeface="+mj-lt"/>
              </a:defRPr>
            </a:lvl1pPr>
            <a:lvl2pPr>
              <a:defRPr lang="en-US" spc="-30" baseline="0" dirty="0">
                <a:latin typeface="+mj-lt"/>
              </a:defRPr>
            </a:lvl2pPr>
            <a:lvl3pPr>
              <a:defRPr lang="en-US" spc="-30" baseline="0" dirty="0">
                <a:latin typeface="+mj-lt"/>
              </a:defRPr>
            </a:lvl3pPr>
            <a:lvl4pPr>
              <a:defRPr lang="en-US" spc="-30" baseline="0" dirty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39F92F6-1D3C-46A6-9796-658245B26E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83721" y="1428750"/>
            <a:ext cx="2590800" cy="4741863"/>
          </a:xfrm>
        </p:spPr>
        <p:txBody>
          <a:bodyPr lIns="0" tIns="0" rIns="0" bIns="0">
            <a:normAutofit/>
          </a:bodyPr>
          <a:lstStyle>
            <a:lvl1pPr>
              <a:defRPr lang="en-US" spc="-30" baseline="0">
                <a:latin typeface="+mj-lt"/>
              </a:defRPr>
            </a:lvl1pPr>
            <a:lvl2pPr>
              <a:defRPr lang="en-US" spc="-30" baseline="0">
                <a:latin typeface="+mj-lt"/>
              </a:defRPr>
            </a:lvl2pPr>
            <a:lvl3pPr>
              <a:defRPr lang="en-US" spc="-30" baseline="0">
                <a:latin typeface="+mj-lt"/>
              </a:defRPr>
            </a:lvl3pPr>
            <a:lvl4pPr>
              <a:defRPr lang="en-US" spc="-30" baseline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DA22DFF-3A9B-4781-AB73-B26E3DF50A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26921" y="1428750"/>
            <a:ext cx="2590800" cy="4743450"/>
          </a:xfrm>
        </p:spPr>
        <p:txBody>
          <a:bodyPr lIns="0" tIns="0" rIns="0" bIns="0">
            <a:normAutofit/>
          </a:bodyPr>
          <a:lstStyle>
            <a:lvl1pPr>
              <a:defRPr lang="en-US" spc="-30" baseline="0">
                <a:latin typeface="+mj-lt"/>
              </a:defRPr>
            </a:lvl1pPr>
            <a:lvl2pPr>
              <a:defRPr lang="en-US" spc="-30" baseline="0">
                <a:latin typeface="+mj-lt"/>
              </a:defRPr>
            </a:lvl2pPr>
            <a:lvl3pPr>
              <a:defRPr lang="en-US" spc="-30" baseline="0">
                <a:latin typeface="+mj-lt"/>
              </a:defRPr>
            </a:lvl3pPr>
            <a:lvl4pPr>
              <a:defRPr lang="en-US" spc="-30" baseline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C99D73B-6E5D-4282-BA60-D8874EB32BF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770121" y="1428750"/>
            <a:ext cx="2590800" cy="4741863"/>
          </a:xfrm>
        </p:spPr>
        <p:txBody>
          <a:bodyPr lIns="0" tIns="0" rIns="0" bIns="0">
            <a:normAutofit/>
          </a:bodyPr>
          <a:lstStyle>
            <a:lvl1pPr>
              <a:defRPr lang="en-US" spc="-30" baseline="0">
                <a:latin typeface="+mj-lt"/>
              </a:defRPr>
            </a:lvl1pPr>
            <a:lvl2pPr>
              <a:defRPr lang="en-US" spc="-30" baseline="0">
                <a:latin typeface="+mj-lt"/>
              </a:defRPr>
            </a:lvl2pPr>
            <a:lvl3pPr>
              <a:defRPr lang="en-US" spc="-30" baseline="0">
                <a:latin typeface="+mj-lt"/>
              </a:defRPr>
            </a:lvl3pPr>
            <a:lvl4pPr>
              <a:defRPr lang="en-US" spc="-30" baseline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4ACA37E9-530F-4AA7-B5CD-549A352F18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B5580A2-51C0-422D-BCE7-24D29E5E0B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E9910F3-809A-48C6-8F14-A6D433BF5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375CA0-0507-4492-8226-5D396BFAB21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EC41DE55-4B17-43DA-96D5-76633E908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2791" t="20133" r="664" b="20100"/>
          <a:stretch/>
        </p:blipFill>
        <p:spPr>
          <a:xfrm rot="10800000">
            <a:off x="8001000" y="-3"/>
            <a:ext cx="4191000" cy="685424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FBC64E4-B78B-49A3-8FB7-BB7AFA167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685" y="883920"/>
            <a:ext cx="1085850" cy="914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32BE-5967-4112-97E6-6D511847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8E7C5-8999-4043-A848-AEEC7106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E6E70-F427-4A88-9D31-F0B2D4E2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360F2-1EC9-4589-A372-567336DD7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2600" y="1143000"/>
            <a:ext cx="8695764" cy="4114800"/>
          </a:xfrm>
          <a:noFill/>
        </p:spPr>
        <p:txBody>
          <a:bodyPr lIns="0" tIns="0" rIns="0" bIns="0" anchor="ctr">
            <a:normAutofit/>
          </a:bodyPr>
          <a:lstStyle>
            <a:lvl1pPr algn="l">
              <a:defRPr sz="6000" b="0" i="1">
                <a:ln w="6350">
                  <a:noFill/>
                  <a:prstDash val="solid"/>
                </a:ln>
                <a:solidFill>
                  <a:srgbClr val="02126F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quote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EB494A-1571-48DB-B0BE-B2A49A873C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5334000"/>
            <a:ext cx="7543800" cy="844550"/>
          </a:xfrm>
        </p:spPr>
        <p:txBody>
          <a:bodyPr anchor="ctr"/>
          <a:lstStyle>
            <a:lvl1pPr marL="0" indent="0">
              <a:buNone/>
              <a:defRPr spc="-3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 attribution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601C03B-A417-4786-B306-4984649AE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480025" y="5295441"/>
            <a:ext cx="108585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51D78D-6C42-4B85-81B2-B8DFC220C0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D8A9214-7806-48F1-AFEA-F36971D88C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B40ECF-A382-4173-BBBF-A23A7904038C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7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HC Divider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D56855-C5BA-4A27-B0DC-1F69ED113E80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5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HC-Particle-Ring-Vector">
            <a:extLst>
              <a:ext uri="{FF2B5EF4-FFF2-40B4-BE49-F238E27FC236}">
                <a16:creationId xmlns:a16="http://schemas.microsoft.com/office/drawing/2014/main" id="{A3816D56-5BAB-40A2-9264-9F2EC8AD7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452" b="31356"/>
          <a:stretch/>
        </p:blipFill>
        <p:spPr>
          <a:xfrm>
            <a:off x="5203174" y="2496517"/>
            <a:ext cx="6988826" cy="43577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D04E-DEBB-4690-ABC4-3DA39CB9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C40DBE-DFC9-40A4-B493-48EE48724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9801" y="0"/>
            <a:ext cx="1744556" cy="6854248"/>
          </a:xfrm>
          <a:gradFill flip="none" rotWithShape="1">
            <a:gsLst>
              <a:gs pos="71000">
                <a:srgbClr val="022194">
                  <a:alpha val="80000"/>
                </a:srgbClr>
              </a:gs>
              <a:gs pos="100000">
                <a:srgbClr val="450277"/>
              </a:gs>
              <a:gs pos="0">
                <a:srgbClr val="4DC7D1">
                  <a:alpha val="50000"/>
                </a:srgbClr>
              </a:gs>
            </a:gsLst>
            <a:lin ang="5400000" scaled="0"/>
            <a:tileRect/>
          </a:gradFill>
        </p:spPr>
        <p:txBody>
          <a:bodyPr vert="horz" lIns="91440" tIns="182880" rIns="91440" bIns="45720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9600" b="1" spc="-300" baseline="0" dirty="0">
                <a:ln w="12700">
                  <a:solidFill>
                    <a:srgbClr val="95E8F0"/>
                  </a:solidFill>
                </a:ln>
                <a:noFill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9863" lvl="0" indent="-169863" algn="ctr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1396-9DBA-4F4A-911F-971EC74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86889"/>
            <a:ext cx="7543800" cy="2057400"/>
          </a:xfrm>
        </p:spPr>
        <p:txBody>
          <a:bodyPr anchor="t">
            <a:normAutofit/>
          </a:bodyPr>
          <a:lstStyle>
            <a:lvl1pPr>
              <a:defRPr lang="en-US" sz="4800" b="0" i="0" spc="-3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B4751-D81C-40EE-92E7-3325985E1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48551"/>
            <a:ext cx="9067800" cy="5479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spc="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7A3415-D537-4BAB-A2D8-CEC1653FE8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6688"/>
          <a:stretch/>
        </p:blipFill>
        <p:spPr>
          <a:xfrm>
            <a:off x="43896" y="2516395"/>
            <a:ext cx="9633504" cy="35310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F28D6A3-C979-4C07-A45F-9281F8494A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410" y="1159262"/>
            <a:ext cx="2004390" cy="3101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8F1F33-0300-486E-A793-FC66CD90B50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8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0F60C6B-BEEB-4FEF-A8EF-16E71A941E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2791" t="20133" r="664" b="20100"/>
          <a:stretch/>
        </p:blipFill>
        <p:spPr>
          <a:xfrm rot="10800000">
            <a:off x="8001000" y="-3"/>
            <a:ext cx="4191000" cy="685424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71858-C861-4BA8-8210-69D7B7C4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D616D-84C8-4906-9D82-A4216152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B39B-57C8-4AA4-9DB1-07D1FFFB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5099A965-7CA1-4FF7-BE3B-8BCAD84E0C3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EC747A-451E-484A-A58D-FA83C612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3200400" cy="2743200"/>
          </a:xfrm>
        </p:spPr>
        <p:txBody>
          <a:bodyPr anchor="t"/>
          <a:lstStyle>
            <a:lvl1pPr>
              <a:defRPr sz="2800" spc="-30" baseline="0">
                <a:solidFill>
                  <a:srgbClr val="02126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BA06D5E-4AAA-4162-A54D-935A1CF1D5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4800" y="1143000"/>
            <a:ext cx="7010400" cy="4572000"/>
          </a:xfrm>
        </p:spPr>
        <p:txBody>
          <a:bodyPr>
            <a:normAutofit/>
          </a:bodyPr>
          <a:lstStyle>
            <a:lvl1pPr marL="0" indent="0">
              <a:buNone/>
              <a:defRPr sz="4800" i="1">
                <a:latin typeface="Georgia" panose="02040502050405020303" pitchFamily="18" charset="0"/>
              </a:defRPr>
            </a:lvl1pPr>
            <a:lvl2pPr marL="230188" indent="0">
              <a:buNone/>
              <a:defRPr sz="4400" i="1">
                <a:latin typeface="Georgia" panose="02040502050405020303" pitchFamily="18" charset="0"/>
              </a:defRPr>
            </a:lvl2pPr>
            <a:lvl3pPr marL="458788" indent="0">
              <a:buNone/>
              <a:defRPr sz="4000" i="1">
                <a:latin typeface="Georgia" panose="02040502050405020303" pitchFamily="18" charset="0"/>
              </a:defRPr>
            </a:lvl3pPr>
            <a:lvl4pPr marL="688975" indent="0">
              <a:buNone/>
              <a:defRPr sz="3600" i="1">
                <a:latin typeface="Georgia" panose="02040502050405020303" pitchFamily="18" charset="0"/>
              </a:defRPr>
            </a:lvl4pPr>
            <a:lvl5pPr marL="917575" indent="0">
              <a:buNone/>
              <a:defRPr sz="3600" i="1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D310CE-9EF7-4575-9782-70FB0F3958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6D0C707-5F37-46CD-95D5-E7B12EF3CC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05D445-84A7-4E88-A54B-842A97C25CFF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8FFF968-220A-4D2B-BF80-902AF19D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2791" t="20133" r="664" b="20100"/>
          <a:stretch/>
        </p:blipFill>
        <p:spPr>
          <a:xfrm rot="10800000">
            <a:off x="8001000" y="-3"/>
            <a:ext cx="4191000" cy="6854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10510-D11D-45A9-9778-D18F5D6D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4572000"/>
          </a:xfrm>
        </p:spPr>
        <p:txBody>
          <a:bodyPr anchor="ctr">
            <a:normAutofit/>
          </a:bodyPr>
          <a:lstStyle>
            <a:lvl1pPr algn="ctr">
              <a:defRPr lang="en-US" sz="5400" b="0" i="1">
                <a:solidFill>
                  <a:srgbClr val="02126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71858-C861-4BA8-8210-69D7B7C4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D616D-84C8-4906-9D82-A4216152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B39B-57C8-4AA4-9DB1-07D1FFFB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AEBFA0AD-09AC-4726-890B-40A09ED672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5FDD6EE-0CF7-42A9-BB25-2338E50C19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B225898-1313-4584-9D43-A6A6BBC73C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59BF35-C7C7-40BA-936D-0CF44288C35A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Shot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y Background">
            <a:extLst>
              <a:ext uri="{FF2B5EF4-FFF2-40B4-BE49-F238E27FC236}">
                <a16:creationId xmlns:a16="http://schemas.microsoft.com/office/drawing/2014/main" id="{65C7582C-ED04-42C5-ACF7-580C24157C5A}"/>
              </a:ext>
            </a:extLst>
          </p:cNvPr>
          <p:cNvSpPr/>
          <p:nvPr/>
        </p:nvSpPr>
        <p:spPr>
          <a:xfrm>
            <a:off x="0" y="5889046"/>
            <a:ext cx="12192000" cy="96895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spc="-30" baseline="0">
              <a:solidFill>
                <a:schemeClr val="lt1"/>
              </a:solidFill>
              <a:latin typeface="+mj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2AD10-F117-4D71-A505-D5BEA405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33400"/>
            <a:ext cx="3504747" cy="1600200"/>
          </a:xfrm>
        </p:spPr>
        <p:txBody>
          <a:bodyPr anchor="ctr"/>
          <a:lstStyle>
            <a:lvl1pPr>
              <a:defRPr spc="-30" baseline="0">
                <a:solidFill>
                  <a:srgbClr val="02126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F181D-3104-4CD3-86CC-A3E03075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43E8B-D077-4E00-9464-2E61FC35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D5E59-CAF6-4FFE-A7F8-4B69C0C9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30" baseline="0">
                <a:solidFill>
                  <a:srgbClr val="A6AFB0"/>
                </a:solidFill>
                <a:latin typeface="+mj-lt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6186843-CD28-4DE8-A37B-6C0E06A9A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2618"/>
          <a:stretch/>
        </p:blipFill>
        <p:spPr>
          <a:xfrm>
            <a:off x="3335854" y="533399"/>
            <a:ext cx="8856146" cy="600436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A506ED1-8DC5-4EA7-A0C3-6FA1426AAB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838" y="2209800"/>
            <a:ext cx="3509962" cy="3553127"/>
          </a:xfrm>
        </p:spPr>
        <p:txBody>
          <a:bodyPr anchor="ctr"/>
          <a:lstStyle>
            <a:lvl1pPr>
              <a:defRPr lang="en-US" spc="-30" baseline="0" dirty="0">
                <a:latin typeface="+mj-lt"/>
              </a:defRPr>
            </a:lvl1pPr>
            <a:lvl2pPr>
              <a:defRPr lang="en-US" spc="-30" baseline="0" dirty="0">
                <a:latin typeface="+mj-lt"/>
              </a:defRPr>
            </a:lvl2pPr>
            <a:lvl3pPr>
              <a:defRPr lang="en-US" spc="-30" baseline="0" dirty="0">
                <a:latin typeface="+mj-lt"/>
              </a:defRPr>
            </a:lvl3pPr>
            <a:lvl4pPr>
              <a:defRPr lang="en-US" spc="-30" baseline="0" dirty="0">
                <a:latin typeface="+mj-lt"/>
              </a:defRPr>
            </a:lvl4pPr>
            <a:lvl5pPr>
              <a:defRPr lang="en-US" spc="-30" baseline="0" dirty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23B00C-96FB-4081-B8B9-D8A0249853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35407" y="928048"/>
            <a:ext cx="7552044" cy="4804012"/>
          </a:xfrm>
          <a:solidFill>
            <a:schemeClr val="bg1"/>
          </a:solidFill>
        </p:spPr>
        <p:txBody>
          <a:bodyPr lIns="274320" tIns="274320" rIns="274320" bIns="1737360" anchor="ctr"/>
          <a:lstStyle>
            <a:lvl1pPr algn="ctr">
              <a:defRPr spc="-30" baseline="0">
                <a:latin typeface="+mj-lt"/>
              </a:defRPr>
            </a:lvl1pPr>
          </a:lstStyle>
          <a:p>
            <a:r>
              <a:rPr lang="en-US" dirty="0"/>
              <a:t>Click the icon to add a product shot here. </a:t>
            </a:r>
          </a:p>
          <a:p>
            <a:r>
              <a:rPr lang="en-US" dirty="0"/>
              <a:t>Ideally the screen shot should be a full-screen capture at high resolution in 16:10 ratio.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791F95F-8461-48E0-97BC-86CE7B885A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" y="6363788"/>
            <a:ext cx="1295399" cy="20044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40C6A0E-B175-4DAF-B11A-44FE9A1A53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8ACED1-B1C0-48BA-B600-F1DCB4001F3A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g Mercury Cover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D828BF-D5AB-404F-851A-61D8DA64187F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+mj-lt"/>
            </a:endParaRPr>
          </a:p>
        </p:txBody>
      </p:sp>
      <p:pic>
        <p:nvPicPr>
          <p:cNvPr id="8" name="MHC-Particle-Ring-Vector">
            <a:extLst>
              <a:ext uri="{FF2B5EF4-FFF2-40B4-BE49-F238E27FC236}">
                <a16:creationId xmlns:a16="http://schemas.microsoft.com/office/drawing/2014/main" id="{87AB0F98-9445-44EB-83F9-2AD7B6B6D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740" r="54838" b="29555"/>
          <a:stretch/>
        </p:blipFill>
        <p:spPr>
          <a:xfrm>
            <a:off x="3048001" y="0"/>
            <a:ext cx="9140058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D04E-DEBB-4690-ABC4-3DA39CB9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1396-9DBA-4F4A-911F-971EC74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398"/>
            <a:ext cx="12188058" cy="2926080"/>
          </a:xfrm>
          <a:gradFill flip="none" rotWithShape="1">
            <a:gsLst>
              <a:gs pos="35000">
                <a:srgbClr val="022194">
                  <a:alpha val="90000"/>
                </a:srgbClr>
              </a:gs>
              <a:gs pos="0">
                <a:srgbClr val="02126F"/>
              </a:gs>
              <a:gs pos="100000">
                <a:srgbClr val="4DC7D1">
                  <a:alpha val="45000"/>
                </a:srgbClr>
              </a:gs>
            </a:gsLst>
            <a:lin ang="0" scaled="0"/>
            <a:tileRect/>
          </a:gradFill>
        </p:spPr>
        <p:txBody>
          <a:bodyPr vert="horz" lIns="548640" tIns="182880" rIns="548640" bIns="182880" rtlCol="0" anchor="ctr">
            <a:normAutofit/>
          </a:bodyPr>
          <a:lstStyle>
            <a:lvl1pPr>
              <a:defRPr lang="en-US" sz="4400" spc="-3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B4751-D81C-40EE-92E7-3325985E1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572000"/>
            <a:ext cx="8229599" cy="109728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600" spc="-30" baseline="0">
                <a:solidFill>
                  <a:srgbClr val="95E8F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D82378-964B-45AC-A8C1-141FBB5851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5924074"/>
            <a:ext cx="1603513" cy="2481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A306180-ED53-4B92-A01B-6A5E9D796C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F56D428-42AF-4F3B-A24B-FCBD7F513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974" y="824865"/>
            <a:ext cx="2743200" cy="3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48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g Mercury Photo Cover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701EE6D-BBBF-4B2F-B3E8-EC349762ABC1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+mj-lt"/>
            </a:endParaRPr>
          </a:p>
        </p:txBody>
      </p:sp>
      <p:pic>
        <p:nvPicPr>
          <p:cNvPr id="11" name="MHC-Particle-Ring-Vector">
            <a:extLst>
              <a:ext uri="{FF2B5EF4-FFF2-40B4-BE49-F238E27FC236}">
                <a16:creationId xmlns:a16="http://schemas.microsoft.com/office/drawing/2014/main" id="{D94729B0-A110-4D28-8FA5-DB248F024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979" r="42017" b="19317"/>
          <a:stretch/>
        </p:blipFill>
        <p:spPr>
          <a:xfrm>
            <a:off x="457201" y="-1"/>
            <a:ext cx="11734800" cy="68580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D04E-DEBB-4690-ABC4-3DA39CB9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1396-9DBA-4F4A-911F-971EC74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3352"/>
            <a:ext cx="12192000" cy="2926080"/>
          </a:xfrm>
          <a:gradFill flip="none" rotWithShape="1">
            <a:gsLst>
              <a:gs pos="35000">
                <a:srgbClr val="022194">
                  <a:alpha val="90000"/>
                </a:srgbClr>
              </a:gs>
              <a:gs pos="0">
                <a:srgbClr val="02126F"/>
              </a:gs>
              <a:gs pos="100000">
                <a:srgbClr val="4DC7D1">
                  <a:alpha val="45000"/>
                </a:srgbClr>
              </a:gs>
            </a:gsLst>
            <a:lin ang="0" scaled="0"/>
            <a:tileRect/>
          </a:gradFill>
        </p:spPr>
        <p:txBody>
          <a:bodyPr vert="horz" lIns="548640" tIns="182880" rIns="548640" bIns="182880" rtlCol="0" anchor="ctr">
            <a:normAutofit/>
          </a:bodyPr>
          <a:lstStyle>
            <a:lvl1pPr>
              <a:defRPr lang="en-US" sz="4400" spc="-3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B4751-D81C-40EE-92E7-3325985E1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572000"/>
            <a:ext cx="8153401" cy="109728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600" spc="-30" baseline="0">
                <a:solidFill>
                  <a:srgbClr val="95E8F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C05DC46-F69E-4254-B081-F6B3DFEDE2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5924074"/>
            <a:ext cx="1603513" cy="24812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8A6F90B-2730-4D4F-9E27-685B7FE062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1C864E-0282-4375-845B-CECA6BF9B0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182880" tIns="182880" rIns="182880" bIns="182880"/>
          <a:lstStyle>
            <a:lvl1pPr>
              <a:defRPr spc="-30" baseline="0">
                <a:latin typeface="+mj-lt"/>
              </a:defRPr>
            </a:lvl1pPr>
          </a:lstStyle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cover photo. Please use the Photoshop template to create images with clipping path silhouettes. After inserting, move in front of the dark blue title block.</a:t>
            </a:r>
          </a:p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A52DE4E-0CD4-4EC6-AF46-0036E9B66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974" y="824865"/>
            <a:ext cx="2743200" cy="3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1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g Mercury Section Divider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C4ED88-4868-4FBB-9575-F569E8B5508E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+mj-lt"/>
            </a:endParaRPr>
          </a:p>
        </p:txBody>
      </p:sp>
      <p:pic>
        <p:nvPicPr>
          <p:cNvPr id="14" name="MHC-Particle-Ring-Vector">
            <a:extLst>
              <a:ext uri="{FF2B5EF4-FFF2-40B4-BE49-F238E27FC236}">
                <a16:creationId xmlns:a16="http://schemas.microsoft.com/office/drawing/2014/main" id="{B2700E4C-6F99-48D0-A328-0AB2370A84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452" b="31356"/>
          <a:stretch/>
        </p:blipFill>
        <p:spPr>
          <a:xfrm>
            <a:off x="5203174" y="2496517"/>
            <a:ext cx="6988826" cy="43577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D04E-DEBB-4690-ABC4-3DA39CB9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1396-9DBA-4F4A-911F-971EC74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86889"/>
            <a:ext cx="9067800" cy="2057400"/>
          </a:xfrm>
        </p:spPr>
        <p:txBody>
          <a:bodyPr anchor="t">
            <a:normAutofit/>
          </a:bodyPr>
          <a:lstStyle>
            <a:lvl1pPr>
              <a:defRPr lang="en-US" sz="4800" b="0" i="0" spc="-3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B4751-D81C-40EE-92E7-3325985E1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40068"/>
            <a:ext cx="9067800" cy="5479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spc="3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FEC2DE0-4AC1-4DF3-8B1C-4287EFA751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12408CF-99B5-4F7F-B09D-D0D43D595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6688"/>
          <a:stretch/>
        </p:blipFill>
        <p:spPr>
          <a:xfrm>
            <a:off x="43896" y="2516395"/>
            <a:ext cx="9633504" cy="35310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21B4F49-F1CC-4920-8370-8EB1E2063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974" y="1152099"/>
            <a:ext cx="1987826" cy="2857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C40DBE-DFC9-40A4-B493-48EE48724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9801" y="-1"/>
            <a:ext cx="1744556" cy="6854249"/>
          </a:xfrm>
          <a:gradFill flip="none" rotWithShape="1">
            <a:gsLst>
              <a:gs pos="71000">
                <a:srgbClr val="022194">
                  <a:alpha val="80000"/>
                </a:srgbClr>
              </a:gs>
              <a:gs pos="100000">
                <a:srgbClr val="450277"/>
              </a:gs>
              <a:gs pos="0">
                <a:srgbClr val="4DC7D1">
                  <a:alpha val="50000"/>
                </a:srgbClr>
              </a:gs>
            </a:gsLst>
            <a:lin ang="5400000" scaled="0"/>
            <a:tileRect/>
          </a:gradFill>
        </p:spPr>
        <p:txBody>
          <a:bodyPr vert="horz" lIns="91440" tIns="182880" rIns="91440" bIns="45720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9600" b="1" spc="-300" baseline="0" dirty="0">
                <a:ln w="12700">
                  <a:solidFill>
                    <a:srgbClr val="95E8F0"/>
                  </a:solidFill>
                </a:ln>
                <a:noFill/>
                <a:latin typeface="+mj-lt"/>
                <a:ea typeface="+mj-ea"/>
                <a:cs typeface="+mj-cs"/>
              </a:defRPr>
            </a:lvl1pPr>
          </a:lstStyle>
          <a:p>
            <a:pPr marL="169863" lvl="0" indent="-169863" algn="ctr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D9BA7C-9874-4577-BA05-F38C34F3675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1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g Fusion Cover">
    <p:bg>
      <p:bgPr>
        <a:gradFill>
          <a:gsLst>
            <a:gs pos="0">
              <a:srgbClr val="FFC152"/>
            </a:gs>
            <a:gs pos="100000">
              <a:srgbClr val="450277"/>
            </a:gs>
            <a:gs pos="75000">
              <a:srgbClr val="B10500"/>
            </a:gs>
            <a:gs pos="45000">
              <a:srgbClr val="FD5B1A"/>
            </a:gs>
            <a:gs pos="25000">
              <a:srgbClr val="FFAB2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g Fusion Digital Lines R Opt">
            <a:extLst>
              <a:ext uri="{FF2B5EF4-FFF2-40B4-BE49-F238E27FC236}">
                <a16:creationId xmlns:a16="http://schemas.microsoft.com/office/drawing/2014/main" id="{8039A2DE-08FD-4C43-B92E-C0306BDDA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36" r="4401"/>
          <a:stretch/>
        </p:blipFill>
        <p:spPr>
          <a:xfrm flipV="1">
            <a:off x="3756229" y="3276597"/>
            <a:ext cx="8439084" cy="35814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D04E-DEBB-4690-ABC4-3DA39CB9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1396-9DBA-4F4A-911F-971EC74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3352"/>
            <a:ext cx="12192000" cy="2926080"/>
          </a:xfrm>
          <a:gradFill flip="none" rotWithShape="1">
            <a:gsLst>
              <a:gs pos="20000">
                <a:srgbClr val="B10500">
                  <a:alpha val="80000"/>
                </a:srgbClr>
              </a:gs>
              <a:gs pos="0">
                <a:srgbClr val="450277"/>
              </a:gs>
              <a:gs pos="100000">
                <a:srgbClr val="EB8B11">
                  <a:alpha val="75000"/>
                </a:srgbClr>
              </a:gs>
            </a:gsLst>
            <a:lin ang="0" scaled="0"/>
            <a:tileRect/>
          </a:gradFill>
        </p:spPr>
        <p:txBody>
          <a:bodyPr vert="horz" lIns="548640" tIns="182880" rIns="548640" bIns="182880" rtlCol="0" anchor="ctr">
            <a:normAutofit/>
          </a:bodyPr>
          <a:lstStyle>
            <a:lvl1pPr>
              <a:defRPr lang="en-US" sz="440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B4751-D81C-40EE-92E7-3325985E1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572000"/>
            <a:ext cx="9372599" cy="109728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AAE2E19-6318-4F40-A7A9-594319937E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5924074"/>
            <a:ext cx="1603513" cy="24812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695E30-03BB-4731-AFEB-61232E6B2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" y="824865"/>
            <a:ext cx="2245995" cy="39433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2EBED35-58DC-49D5-8194-9234348E5C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03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g Fusion Photo Cover">
    <p:bg>
      <p:bgPr>
        <a:gradFill>
          <a:gsLst>
            <a:gs pos="0">
              <a:srgbClr val="FFC152"/>
            </a:gs>
            <a:gs pos="100000">
              <a:srgbClr val="450277"/>
            </a:gs>
            <a:gs pos="75000">
              <a:srgbClr val="B10500"/>
            </a:gs>
            <a:gs pos="45000">
              <a:srgbClr val="FD5B1A"/>
            </a:gs>
            <a:gs pos="25000">
              <a:srgbClr val="FFAB2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g Fusion Digital Lines R Opt">
            <a:extLst>
              <a:ext uri="{FF2B5EF4-FFF2-40B4-BE49-F238E27FC236}">
                <a16:creationId xmlns:a16="http://schemas.microsoft.com/office/drawing/2014/main" id="{F5F353F9-2CC6-4A2D-A21F-481824D2F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36" r="4401"/>
          <a:stretch/>
        </p:blipFill>
        <p:spPr>
          <a:xfrm flipV="1">
            <a:off x="3756229" y="3276597"/>
            <a:ext cx="8439084" cy="35814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D04E-DEBB-4690-ABC4-3DA39CB9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1396-9DBA-4F4A-911F-971EC74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3352"/>
            <a:ext cx="12192000" cy="2926080"/>
          </a:xfrm>
          <a:gradFill flip="none" rotWithShape="1">
            <a:gsLst>
              <a:gs pos="20000">
                <a:srgbClr val="B10500">
                  <a:alpha val="80000"/>
                </a:srgbClr>
              </a:gs>
              <a:gs pos="0">
                <a:srgbClr val="450277"/>
              </a:gs>
              <a:gs pos="100000">
                <a:srgbClr val="EB8B11">
                  <a:alpha val="75000"/>
                </a:srgbClr>
              </a:gs>
            </a:gsLst>
            <a:lin ang="0" scaled="0"/>
            <a:tileRect/>
          </a:gradFill>
        </p:spPr>
        <p:txBody>
          <a:bodyPr vert="horz" lIns="548640" tIns="182880" rIns="548640" bIns="182880" rtlCol="0" anchor="ctr">
            <a:normAutofit/>
          </a:bodyPr>
          <a:lstStyle>
            <a:lvl1pPr>
              <a:defRPr lang="en-US" sz="440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B4751-D81C-40EE-92E7-3325985E1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572000"/>
            <a:ext cx="6400799" cy="109728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C2F043-2B4D-42AD-B058-1A30C354F2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5924074"/>
            <a:ext cx="1603513" cy="24812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207C32-B4E4-49DE-8C32-F463D27495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</p:spPr>
        <p:txBody>
          <a:bodyPr lIns="182880" tIns="182880" rIns="182880" bIns="182880"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cover photo. Please use the Photoshop template to create images with clipping path silhouettes. After inserting, move in front of the dark title block.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9C60EEB-AB59-4944-811D-AE31B9441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" y="824865"/>
            <a:ext cx="2245995" cy="39433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C0CBCC8-FCAE-4FFD-AEBA-15D9860DF8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g Fusion Section Divider">
    <p:bg>
      <p:bgPr>
        <a:gradFill>
          <a:gsLst>
            <a:gs pos="0">
              <a:srgbClr val="FFC152"/>
            </a:gs>
            <a:gs pos="100000">
              <a:srgbClr val="450277"/>
            </a:gs>
            <a:gs pos="75000">
              <a:srgbClr val="B10500"/>
            </a:gs>
            <a:gs pos="45000">
              <a:srgbClr val="FD5B1A"/>
            </a:gs>
            <a:gs pos="25000">
              <a:srgbClr val="FFAB2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g Fusion Digital Lines R Opt">
            <a:extLst>
              <a:ext uri="{FF2B5EF4-FFF2-40B4-BE49-F238E27FC236}">
                <a16:creationId xmlns:a16="http://schemas.microsoft.com/office/drawing/2014/main" id="{47D4ED5C-0BEA-4CE2-80D7-84219A9F54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36" r="4401"/>
          <a:stretch/>
        </p:blipFill>
        <p:spPr>
          <a:xfrm flipV="1">
            <a:off x="3756229" y="3276597"/>
            <a:ext cx="8439084" cy="35814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D04E-DEBB-4690-ABC4-3DA39CB9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01396-9DBA-4F4A-911F-971EC74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86889"/>
            <a:ext cx="9067800" cy="2057400"/>
          </a:xfrm>
        </p:spPr>
        <p:txBody>
          <a:bodyPr anchor="t">
            <a:normAutofit/>
          </a:bodyPr>
          <a:lstStyle>
            <a:lvl1pPr>
              <a:defRPr lang="en-US" sz="4800" b="0" i="0" spc="-3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B4751-D81C-40EE-92E7-3325985E1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28"/>
            <a:ext cx="9067800" cy="5479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spc="3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826454-080E-4E43-90A2-1823C0EBF9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1" y="6367578"/>
            <a:ext cx="1295399" cy="20044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0A25336-2F77-46F7-92D8-1B304A3D9F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6688"/>
          <a:stretch/>
        </p:blipFill>
        <p:spPr>
          <a:xfrm>
            <a:off x="43896" y="2516395"/>
            <a:ext cx="9633504" cy="35310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ECDE460-0EE0-41B4-A985-048BDFF3D6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7644" y="1160611"/>
            <a:ext cx="1627533" cy="2857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C40DBE-DFC9-40A4-B493-48EE48724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9801" y="1"/>
            <a:ext cx="1744555" cy="6854248"/>
          </a:xfrm>
          <a:gradFill flip="none" rotWithShape="1">
            <a:gsLst>
              <a:gs pos="80000">
                <a:srgbClr val="B10500">
                  <a:alpha val="80000"/>
                </a:srgbClr>
              </a:gs>
              <a:gs pos="100000">
                <a:srgbClr val="450277"/>
              </a:gs>
              <a:gs pos="0">
                <a:srgbClr val="D76A00">
                  <a:alpha val="20000"/>
                </a:srgbClr>
              </a:gs>
            </a:gsLst>
            <a:lin ang="5400000" scaled="0"/>
            <a:tileRect/>
          </a:gradFill>
        </p:spPr>
        <p:txBody>
          <a:bodyPr vert="horz" lIns="91440" tIns="182880" rIns="91440" bIns="45720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9600" b="1" spc="-300" baseline="0">
                <a:ln w="12700">
                  <a:solidFill>
                    <a:srgbClr val="FFD682"/>
                  </a:solidFill>
                </a:ln>
                <a:noFill/>
                <a:latin typeface="+mj-lt"/>
                <a:ea typeface="+mj-ea"/>
                <a:cs typeface="+mj-cs"/>
              </a:defRPr>
            </a:lvl1pPr>
          </a:lstStyle>
          <a:p>
            <a:pPr marL="169863" lvl="0" indent="-169863" algn="ctr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94146-ABDB-4B78-AFA6-814CF6AA702C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9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(Customize 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5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Standard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EC429D-5053-4769-906F-953C5AD95116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MHC-Particle-Ring-Vector">
            <a:extLst>
              <a:ext uri="{FF2B5EF4-FFF2-40B4-BE49-F238E27FC236}">
                <a16:creationId xmlns:a16="http://schemas.microsoft.com/office/drawing/2014/main" id="{68961C20-6045-4C34-B07A-DD1634E1A0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4" r="31986" b="61649"/>
          <a:stretch/>
        </p:blipFill>
        <p:spPr>
          <a:xfrm>
            <a:off x="5257800" y="4419600"/>
            <a:ext cx="6934200" cy="243464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C9A61-8159-4AE9-84B7-9B334988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343650"/>
            <a:ext cx="2514600" cy="388232"/>
          </a:xfrm>
        </p:spPr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A9-9246-46C4-96F5-40DABD00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CB4D5-8EC0-4678-9326-2B1C6634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DB7000-1337-4DEC-89DE-4B0E1D5EFE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428750"/>
            <a:ext cx="7543800" cy="4743450"/>
          </a:xfrm>
        </p:spPr>
        <p:txBody>
          <a:bodyPr lIns="0" tIns="0" rIns="0" bIns="0"/>
          <a:lstStyle>
            <a:lvl1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AA64D88-4736-4D93-BDE5-3B7D14FF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7543800" cy="753143"/>
          </a:xfrm>
        </p:spPr>
        <p:txBody>
          <a:bodyPr/>
          <a:lstStyle>
            <a:lvl1pPr>
              <a:defRPr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AB5892-C28D-4E8C-AB1B-AEAF314F4C5B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>
          <a:xfrm>
            <a:off x="8839200" y="0"/>
            <a:ext cx="3352800" cy="685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800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insert an optional right sidebar image; make sure this image does not cover any text</a:t>
            </a:r>
          </a:p>
          <a:p>
            <a:r>
              <a:rPr lang="en-US" dirty="0"/>
              <a:t>Or delete this box entirely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41BE9E2-5ED4-4489-8F25-760B975ED7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C9823FB-31E4-444F-9331-E69262ED58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9CD42E-5B26-4E96-85EC-C45A7A97B3C3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0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~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0CA59-62E2-44BE-8FE2-2D8E96B723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00" b="1" spc="-30" baseline="0" dirty="0">
                <a:latin typeface="+mj-lt"/>
              </a:rPr>
              <a:t>DO NOT REUSE SLIDE LAYOUTS AFTER THIS</a:t>
            </a:r>
          </a:p>
        </p:txBody>
      </p:sp>
    </p:spTree>
    <p:extLst>
      <p:ext uri="{BB962C8B-B14F-4D97-AF65-F5344CB8AC3E}">
        <p14:creationId xmlns:p14="http://schemas.microsoft.com/office/powerpoint/2010/main" val="15605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D631C-9FBB-4A5D-B4A4-4F058ADB2270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C9A61-8159-4AE9-84B7-9B334988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9200" y="6343650"/>
            <a:ext cx="2743200" cy="388232"/>
          </a:xfrm>
        </p:spPr>
        <p:txBody>
          <a:bodyPr/>
          <a:lstStyle>
            <a:lvl1pPr>
              <a:defRPr sz="700"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A9-9246-46C4-96F5-40DABD00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 spc="-30" baseline="0">
                <a:solidFill>
                  <a:srgbClr val="A1AB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CB4D5-8EC0-4678-9326-2B1C6634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ED98C8-EFB4-4014-A946-BEE51750897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CA806E-65D8-4395-AF8E-4D15B6C3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10972800" cy="753143"/>
          </a:xfrm>
        </p:spPr>
        <p:txBody>
          <a:bodyPr/>
          <a:lstStyle>
            <a:lvl1pPr>
              <a:defRPr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2709CD9F-8110-4A0A-98F5-B737E90B65D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34600" y="6178248"/>
            <a:ext cx="2057400" cy="679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4E3628E-BA48-4EAB-AB2B-BEC88BA995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F644111-ACCB-41DB-922B-5B3257C3CA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37FD56-E3F7-4067-8006-59491251F09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11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losing Slid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4CC05C-093F-415C-98D8-983CD2437FBA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49FF2-22EE-4803-A363-F60B4BF73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38200"/>
            <a:ext cx="6934200" cy="2686379"/>
          </a:xfrm>
        </p:spPr>
        <p:txBody>
          <a:bodyPr anchor="b">
            <a:normAutofit/>
          </a:bodyPr>
          <a:lstStyle>
            <a:lvl1pPr algn="l">
              <a:defRPr sz="5400" b="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FF4481-EB02-43D0-96E9-77A687528D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4518191"/>
            <a:ext cx="2809950" cy="4348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A24A542-1BDE-448D-A079-969D25677B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6688"/>
          <a:stretch/>
        </p:blipFill>
        <p:spPr>
          <a:xfrm>
            <a:off x="43896" y="3810000"/>
            <a:ext cx="9633504" cy="353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58A04B-D92A-480E-A17A-21FB5E93B21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57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sic Agenda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7CFAB3-B188-4DBF-9C0E-5E8C7779E65D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HC-Particle-Ring-Vector">
            <a:extLst>
              <a:ext uri="{FF2B5EF4-FFF2-40B4-BE49-F238E27FC236}">
                <a16:creationId xmlns:a16="http://schemas.microsoft.com/office/drawing/2014/main" id="{8FDD6713-E2ED-44EB-A572-4E8073338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836" b="45968"/>
          <a:stretch/>
        </p:blipFill>
        <p:spPr>
          <a:xfrm>
            <a:off x="-1" y="3287479"/>
            <a:ext cx="6429613" cy="3570521"/>
          </a:xfrm>
          <a:prstGeom prst="rect">
            <a:avLst/>
          </a:prstGeom>
        </p:spPr>
      </p:pic>
      <p:pic>
        <p:nvPicPr>
          <p:cNvPr id="2" name="Ring Style 3 Cropped" hidden="1">
            <a:extLst>
              <a:ext uri="{FF2B5EF4-FFF2-40B4-BE49-F238E27FC236}">
                <a16:creationId xmlns:a16="http://schemas.microsoft.com/office/drawing/2014/main" id="{172C6410-2D54-40E3-9CBB-8374A7D776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7490" t="56323" r="59298" b="21100"/>
          <a:stretch/>
        </p:blipFill>
        <p:spPr>
          <a:xfrm>
            <a:off x="0" y="1428750"/>
            <a:ext cx="5562600" cy="5429250"/>
          </a:xfrm>
          <a:prstGeom prst="snip1Rect">
            <a:avLst>
              <a:gd name="adj" fmla="val 50000"/>
            </a:avLst>
          </a:prstGeom>
        </p:spPr>
      </p:pic>
      <p:sp>
        <p:nvSpPr>
          <p:cNvPr id="24" name="Agenda Title">
            <a:extLst>
              <a:ext uri="{FF2B5EF4-FFF2-40B4-BE49-F238E27FC236}">
                <a16:creationId xmlns:a16="http://schemas.microsoft.com/office/drawing/2014/main" id="{29A865FF-D62A-4920-BF5F-F26903562B2C}"/>
              </a:ext>
            </a:extLst>
          </p:cNvPr>
          <p:cNvSpPr/>
          <p:nvPr/>
        </p:nvSpPr>
        <p:spPr>
          <a:xfrm>
            <a:off x="618564" y="0"/>
            <a:ext cx="4114800" cy="122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800" b="1" spc="-3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C9A61-8159-4AE9-84B7-9B334988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343650"/>
            <a:ext cx="2514600" cy="388232"/>
          </a:xfrm>
        </p:spPr>
        <p:txBody>
          <a:bodyPr/>
          <a:lstStyle>
            <a:lvl1pPr>
              <a:defRPr spc="-30" baseline="0">
                <a:solidFill>
                  <a:srgbClr val="B9F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A9-9246-46C4-96F5-40DABD00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CB4D5-8EC0-4678-9326-2B1C6634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DB7000-1337-4DEC-89DE-4B0E1D5EFE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95600" y="1428750"/>
            <a:ext cx="8686800" cy="4743450"/>
          </a:xfrm>
        </p:spPr>
        <p:txBody>
          <a:bodyPr lIns="0" tIns="0" rIns="0" bIns="0"/>
          <a:lstStyle>
            <a:lvl1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918A1A-A8BD-4CBF-B02C-679061D3FC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31EC4A8-BAF1-4E28-88B8-4C04CD8FBA4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219E16-3AD6-45C2-8841-F1C1EA4644C5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30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Slide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05E34DF-0373-4981-A0A6-0BBA7F781E39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FAEF655-43B0-4BC5-BFA1-C0A15F8128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A9-9246-46C4-96F5-40DABD00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CB4D5-8EC0-4678-9326-2B1C6634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DB7000-1337-4DEC-89DE-4B0E1D5EFE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3938588"/>
            <a:ext cx="3425824" cy="1941557"/>
          </a:xfrm>
        </p:spPr>
        <p:txBody>
          <a:bodyPr wrap="square" lIns="0" tIns="0" rIns="0" bIns="0" numCol="1" spcCol="457200">
            <a:spAutoFit/>
          </a:bodyPr>
          <a:lstStyle>
            <a:lvl1pPr marL="0" indent="0" algn="ctr">
              <a:buNone/>
              <a:defRPr b="1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800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1600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1400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1400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C29313-1963-4EC4-A709-6226ED8F11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4177" y="1447800"/>
            <a:ext cx="2436670" cy="2209800"/>
          </a:xfrm>
          <a:solidFill>
            <a:schemeClr val="bg1"/>
          </a:solidFill>
        </p:spPr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speaker’s photo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9970C0E-6F63-4431-BE47-2892C63E5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5037" y="1447800"/>
            <a:ext cx="2436670" cy="2209800"/>
          </a:xfrm>
          <a:solidFill>
            <a:schemeClr val="bg1"/>
          </a:solidFill>
        </p:spPr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speaker’s photo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CD5811-0FDC-420B-81BF-BEBB05F2A8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5898" y="1447800"/>
            <a:ext cx="2436670" cy="2209800"/>
          </a:xfrm>
          <a:solidFill>
            <a:schemeClr val="bg1"/>
          </a:solidFill>
        </p:spPr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speaker’s photo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572C9CE-637A-46E4-9B44-DDCDC504EAE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80459" y="3938589"/>
            <a:ext cx="3425824" cy="194155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b="1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800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1600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1400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1400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1D7A629-C125-412B-BB9C-0EF02A95498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51319" y="3938589"/>
            <a:ext cx="3425824" cy="2056972"/>
          </a:xfrm>
        </p:spPr>
        <p:txBody>
          <a:bodyPr lIns="0" tIns="0" rIns="0" bIns="0"/>
          <a:lstStyle>
            <a:lvl1pPr marL="0" indent="0" algn="ctr">
              <a:buNone/>
              <a:defRPr b="1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800" spc="-3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1600" spc="-3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1400" spc="-3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1400" spc="-3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FD1D66-5989-4003-88F7-5B975077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9856"/>
            <a:ext cx="10972801" cy="753143"/>
          </a:xfrm>
        </p:spPr>
        <p:txBody>
          <a:bodyPr/>
          <a:lstStyle>
            <a:lvl1pPr algn="l">
              <a:defRPr sz="2600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C5F0C55-9D69-4493-8140-582023566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3943" b="33471"/>
          <a:stretch/>
        </p:blipFill>
        <p:spPr>
          <a:xfrm>
            <a:off x="43896" y="36755"/>
            <a:ext cx="6052103" cy="2349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A401C5-F2CC-46F1-8B40-F14C7B4F7A6B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63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bg>
      <p:bgPr>
        <a:gradFill>
          <a:gsLst>
            <a:gs pos="0">
              <a:srgbClr val="95E8F0"/>
            </a:gs>
            <a:gs pos="100000">
              <a:srgbClr val="020249"/>
            </a:gs>
            <a:gs pos="83000">
              <a:srgbClr val="02126F"/>
            </a:gs>
            <a:gs pos="51000">
              <a:srgbClr val="0231BA"/>
            </a:gs>
            <a:gs pos="25000">
              <a:srgbClr val="29B6C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C8E7FE-A699-4B94-B001-7A92BAEE0C03}"/>
              </a:ext>
            </a:extLst>
          </p:cNvPr>
          <p:cNvSpPr/>
          <p:nvPr/>
        </p:nvSpPr>
        <p:spPr>
          <a:xfrm>
            <a:off x="152400" y="0"/>
            <a:ext cx="12039600" cy="6854249"/>
          </a:xfrm>
          <a:prstGeom prst="rect">
            <a:avLst/>
          </a:prstGeom>
          <a:gradFill flip="none" rotWithShape="1">
            <a:gsLst>
              <a:gs pos="0">
                <a:srgbClr val="B511D4"/>
              </a:gs>
              <a:gs pos="13000">
                <a:srgbClr val="7D0AA6">
                  <a:alpha val="90000"/>
                </a:srgbClr>
              </a:gs>
              <a:gs pos="56000">
                <a:srgbClr val="4DC7D1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HC-Particle-Ring-Vector">
            <a:extLst>
              <a:ext uri="{FF2B5EF4-FFF2-40B4-BE49-F238E27FC236}">
                <a16:creationId xmlns:a16="http://schemas.microsoft.com/office/drawing/2014/main" id="{C6E62387-107B-4FFF-A0DB-8CDE5E4949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4" r="31986" b="61649"/>
          <a:stretch/>
        </p:blipFill>
        <p:spPr>
          <a:xfrm>
            <a:off x="5257800" y="4419600"/>
            <a:ext cx="6934200" cy="24346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A9-9246-46C4-96F5-40DABD00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CB4D5-8EC0-4678-9326-2B1C6634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5C3D62-5C5B-431A-850E-4C6C268728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Case Study Logo Background">
            <a:extLst>
              <a:ext uri="{FF2B5EF4-FFF2-40B4-BE49-F238E27FC236}">
                <a16:creationId xmlns:a16="http://schemas.microsoft.com/office/drawing/2014/main" id="{DD60277C-275F-41BF-9C7B-221F9E5F3F58}"/>
              </a:ext>
            </a:extLst>
          </p:cNvPr>
          <p:cNvSpPr/>
          <p:nvPr/>
        </p:nvSpPr>
        <p:spPr>
          <a:xfrm>
            <a:off x="8830282" y="1"/>
            <a:ext cx="3361718" cy="913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9F1CA4-7287-4049-B05B-25EAF6E45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9834" y="114300"/>
            <a:ext cx="2942614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en-US" spc="-3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case study client logo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4CBA46-165E-4DB2-8BBA-5D8AFFF3E7B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1428751"/>
            <a:ext cx="9144000" cy="4743450"/>
          </a:xfrm>
        </p:spPr>
        <p:txBody>
          <a:bodyPr lIns="0" tIns="0" rIns="0" bIns="0"/>
          <a:lstStyle>
            <a:lvl1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pc="-30" baseline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60CE24-D288-42C9-AD63-D5C749E8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856"/>
            <a:ext cx="8229600" cy="753143"/>
          </a:xfrm>
        </p:spPr>
        <p:txBody>
          <a:bodyPr/>
          <a:lstStyle>
            <a:lvl1pPr>
              <a:defRPr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AB5892-C28D-4E8C-AB1B-AEAF314F4C5B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>
          <a:xfrm>
            <a:off x="8834741" y="914398"/>
            <a:ext cx="3352800" cy="59436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 spc="-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insert an optional right sidebar image; make sure this image does not cover any text</a:t>
            </a:r>
          </a:p>
          <a:p>
            <a:r>
              <a:rPr lang="en-US" dirty="0"/>
              <a:t>Or delete this box entirely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682A81-46F2-4F26-8225-37FAB8D748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33318" b="33471"/>
          <a:stretch/>
        </p:blipFill>
        <p:spPr>
          <a:xfrm>
            <a:off x="43896" y="36755"/>
            <a:ext cx="8762174" cy="23491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B69EDCC-6BC8-456F-AC53-D85B721BB77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287" y="6367577"/>
            <a:ext cx="1303737" cy="2017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8B27F1-C984-4450-8849-D96C4A2E4ED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6629400"/>
            <a:ext cx="5486400" cy="22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-30" baseline="0">
                <a:solidFill>
                  <a:srgbClr val="969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2021 Mercury Healthcare, Inc. All rights reserved. CONFIDENTIAL &amp; PROPRIETARY.</a:t>
            </a:r>
            <a:endParaRPr lang="en-US" sz="600" spc="-30" baseline="0" dirty="0">
              <a:solidFill>
                <a:srgbClr val="969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42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5B685-93C9-4126-85A3-5B819133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A6AEF-1AC6-4558-9799-55D98E708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9199" y="6343650"/>
            <a:ext cx="2743200" cy="3882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 spc="-3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E40F-6604-4ABC-8B07-EBF8E4FC1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88868"/>
            <a:ext cx="6096000" cy="12153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 spc="-3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AD68-4BFC-4AE1-B4D3-FFCF52FEA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3650"/>
            <a:ext cx="609600" cy="3882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 spc="-3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BED98C8-EFB4-4014-A946-BEE51750897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empower - DO NOT DELETE!!!" hidden="1">
            <a:extLst>
              <a:ext uri="{FF2B5EF4-FFF2-40B4-BE49-F238E27FC236}">
                <a16:creationId xmlns:a16="http://schemas.microsoft.com/office/drawing/2014/main" id="{E762ED3F-E635-4D11-8760-E47E88F41A59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5C2B73-D6DC-4938-B38E-392CD5EC5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564" y="1428750"/>
            <a:ext cx="10963835" cy="4743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3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6="http://schemas.microsoft.com/office/drawing/2014/main" xmlns:p15="http://schemas.microsoft.com/office/powerpoint/2012/main"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spc="-30" baseline="0">
          <a:solidFill>
            <a:srgbClr val="02126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69863" marR="0" indent="-169863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110000"/>
        <a:buFont typeface="Arial" panose="020B0604020202020204" pitchFamily="34" charset="0"/>
        <a:buChar char="•"/>
        <a:tabLst/>
        <a:defRPr lang="en-US" sz="2000" kern="1200" spc="-30" baseline="0" dirty="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398463" marR="0" indent="-168275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tx1"/>
        </a:buClr>
        <a:buSzTx/>
        <a:buFont typeface="Wingdings" panose="05000000000000000000" pitchFamily="2" charset="2"/>
        <a:buChar char="§"/>
        <a:tabLst/>
        <a:defRPr lang="en-US" sz="1800" kern="1200" spc="-30" baseline="0" dirty="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627063" marR="0" indent="-1682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Tx/>
        <a:buFont typeface="Century Gothic" panose="020B0502020202020204" pitchFamily="34" charset="0"/>
        <a:buChar char="◦"/>
        <a:tabLst/>
        <a:defRPr lang="en-US" sz="1600" kern="1200" spc="-30" baseline="0" dirty="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855663" marR="0" indent="-166688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Tx/>
        <a:buFont typeface="Century Gothic" panose="020B0502020202020204" pitchFamily="34" charset="0"/>
        <a:buChar char="▫"/>
        <a:tabLst/>
        <a:defRPr lang="en-US" sz="1400" kern="1200" spc="-30" baseline="0" dirty="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084263" marR="0" indent="-166688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lang="en-US" sz="1400" kern="1200" spc="-30" baseline="0" dirty="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144588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w"/>
        <a:defRPr lang="en-US" sz="1800" kern="1200" dirty="0">
          <a:solidFill>
            <a:schemeClr val="tx1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720">
          <p15:clr>
            <a:srgbClr val="F26B43"/>
          </p15:clr>
        </p15:guide>
        <p15:guide id="4" orient="horz" pos="900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3840">
          <p15:clr>
            <a:srgbClr val="F26B43"/>
          </p15:clr>
        </p15:guide>
        <p15:guide id="7" pos="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74A7-645B-4791-9139-0949C07F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Website Performance Check-In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1FD56-E051-441B-B307-53E74D13D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>
                <a:latin typeface="Century Gothic" panose="020B0502020202020204" pitchFamily="34" charset="0"/>
              </a:rPr>
              <a:t>February 2022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Cassi Snyder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i="1" dirty="0">
                <a:latin typeface="Century Gothic" panose="020B0502020202020204" pitchFamily="34" charset="0"/>
              </a:rPr>
              <a:t>Web Engagement Lead</a:t>
            </a:r>
          </a:p>
        </p:txBody>
      </p:sp>
      <p:pic>
        <p:nvPicPr>
          <p:cNvPr id="4" name="Google Shape;493;p1">
            <a:extLst>
              <a:ext uri="{FF2B5EF4-FFF2-40B4-BE49-F238E27FC236}">
                <a16:creationId xmlns:a16="http://schemas.microsoft.com/office/drawing/2014/main" id="{E022D6DF-5EA6-7946-978B-73F636921E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6001" y="5522487"/>
            <a:ext cx="1625885" cy="823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8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EA7A-A71D-9040-9579-170AFDF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Performance Check-in </a:t>
            </a:r>
            <a:r>
              <a:rPr lang="en-US" b="0" dirty="0"/>
              <a:t>| Q4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7DE-9A91-A34C-9456-F698431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3D62-5C5B-431A-850E-4C6C268728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49F59-4F63-0B42-96FE-1D6DEB65BB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4310536"/>
            <a:ext cx="10972800" cy="1861663"/>
          </a:xfrm>
        </p:spPr>
        <p:txBody>
          <a:bodyPr/>
          <a:lstStyle/>
          <a:p>
            <a:r>
              <a:rPr lang="en-US" dirty="0"/>
              <a:t>16.8% increase in total events</a:t>
            </a:r>
          </a:p>
          <a:p>
            <a:r>
              <a:rPr lang="en-US" dirty="0"/>
              <a:t>Patient portal and bill pay clicks are most common events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94E5C9-E573-5F4D-B542-9FC36114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04440"/>
            <a:ext cx="10591800" cy="28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278443-4366-FB4E-B059-9B7CE9BF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9E71E-DC24-0540-AEE9-AA3AAA374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3650"/>
            <a:ext cx="609600" cy="388938"/>
          </a:xfrm>
        </p:spPr>
        <p:txBody>
          <a:bodyPr/>
          <a:lstStyle/>
          <a:p>
            <a:fld id="{2B5C3D62-5C5B-431A-850E-4C6C268728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EA7A-A71D-9040-9579-170AFDF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Performance Check-in </a:t>
            </a:r>
            <a:r>
              <a:rPr lang="en-US" b="0" dirty="0"/>
              <a:t>| Q4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7DE-9A91-A34C-9456-F698431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3D62-5C5B-431A-850E-4C6C268728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Google Shape;528;p6">
            <a:extLst>
              <a:ext uri="{FF2B5EF4-FFF2-40B4-BE49-F238E27FC236}">
                <a16:creationId xmlns:a16="http://schemas.microsoft.com/office/drawing/2014/main" id="{F88F4F4F-4726-6C40-B518-899E3C131589}"/>
              </a:ext>
            </a:extLst>
          </p:cNvPr>
          <p:cNvSpPr txBox="1">
            <a:spLocks/>
          </p:cNvSpPr>
          <p:nvPr/>
        </p:nvSpPr>
        <p:spPr>
          <a:xfrm>
            <a:off x="381000" y="4681125"/>
            <a:ext cx="11430000" cy="160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69863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 lang="en-US" sz="20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98463" marR="0" indent="-1682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27063" marR="0" indent="-1682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◦"/>
              <a:tabLst/>
              <a:defRPr lang="en-US" sz="16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▫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0842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lang="en-U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Overall Traffic Insights:</a:t>
            </a:r>
            <a:endParaRPr lang="en-US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17% increase in site entrances and sessions, despite being down a bit from Q3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Increases in users, pageviews, pages/session, duration, and events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VERY slight increase in bounce rate</a:t>
            </a:r>
          </a:p>
          <a:p>
            <a:pPr marL="9525" indent="336550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Continued increase in mobile users: up 0.5% Q over Q, 0.3% decrease in desktop users Q over Q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A4FD9-0AA3-2C44-9FED-7B6B73C26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04"/>
          <a:stretch/>
        </p:blipFill>
        <p:spPr>
          <a:xfrm>
            <a:off x="609600" y="1219799"/>
            <a:ext cx="10808043" cy="329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EA7A-A71D-9040-9579-170AFDF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Performance Check-in </a:t>
            </a:r>
            <a:r>
              <a:rPr lang="en-US" b="0" dirty="0"/>
              <a:t>| Q4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7DE-9A91-A34C-9456-F698431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3D62-5C5B-431A-850E-4C6C268728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Google Shape;528;p6">
            <a:extLst>
              <a:ext uri="{FF2B5EF4-FFF2-40B4-BE49-F238E27FC236}">
                <a16:creationId xmlns:a16="http://schemas.microsoft.com/office/drawing/2014/main" id="{092FF42F-5576-0B48-890C-901238825F11}"/>
              </a:ext>
            </a:extLst>
          </p:cNvPr>
          <p:cNvSpPr txBox="1">
            <a:spLocks/>
          </p:cNvSpPr>
          <p:nvPr/>
        </p:nvSpPr>
        <p:spPr>
          <a:xfrm>
            <a:off x="457200" y="3891720"/>
            <a:ext cx="11379057" cy="22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69863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 lang="en-US" sz="20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98463" marR="0" indent="-1682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27063" marR="0" indent="-1682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◦"/>
              <a:tabLst/>
              <a:defRPr lang="en-US" sz="16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▫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0842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lang="en-U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Traffic Changes by Channel:</a:t>
            </a:r>
            <a:endParaRPr lang="en-US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6,161.9% increase in entrances from other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119.7% increase from DuckDuckGo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42.1% increase from Yahoo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28.8% increase from Google Organic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Only 4.1% increase in entrances from Facebook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21% decrease from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4AC54-FD07-034C-A8D2-063CCCC19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28957"/>
            <a:ext cx="10972800" cy="24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EA7A-A71D-9040-9579-170AFDF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Performance Check-in </a:t>
            </a:r>
            <a:r>
              <a:rPr lang="en-US" b="0" dirty="0"/>
              <a:t>| Q4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7DE-9A91-A34C-9456-F698431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3D62-5C5B-431A-850E-4C6C268728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49F59-4F63-0B42-96FE-1D6DEB65BB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3918720"/>
            <a:ext cx="10972800" cy="22534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Top Performing Campaigns: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2487.5% increase in (not set)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1466.2% increase in entrances from c19-update-emails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</a:rPr>
              <a:t>31.3% increase in entrances from </a:t>
            </a:r>
            <a:r>
              <a:rPr lang="en-US" dirty="0" err="1">
                <a:latin typeface="Century Gothic" panose="020B0502020202020204" pitchFamily="34" charset="0"/>
              </a:rPr>
              <a:t>bmh</a:t>
            </a:r>
            <a:r>
              <a:rPr lang="en-US" dirty="0">
                <a:latin typeface="Century Gothic" panose="020B0502020202020204" pitchFamily="34" charset="0"/>
              </a:rPr>
              <a:t>-care-emails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</a:rPr>
              <a:t>78.2% decrease in entrances from access-care-c19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</a:rPr>
              <a:t>7.8% decrease in entrances from website-link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E0745-3B73-A940-99BF-E4D817585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9" y="1169772"/>
            <a:ext cx="11734800" cy="27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EA7A-A71D-9040-9579-170AFDF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Performance Check-in </a:t>
            </a:r>
            <a:r>
              <a:rPr lang="en-US" b="0" dirty="0"/>
              <a:t>| Q4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7DE-9A91-A34C-9456-F698431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3D62-5C5B-431A-850E-4C6C268728E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24B9A-8FB2-D94B-9A58-F4F136DCB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295400"/>
            <a:ext cx="11353800" cy="43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EA7A-A71D-9040-9579-170AFDF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Line Performance Check-in </a:t>
            </a:r>
            <a:r>
              <a:rPr lang="en-US" b="0" dirty="0"/>
              <a:t>| Q4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7DE-9A91-A34C-9456-F698431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3D62-5C5B-431A-850E-4C6C268728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Google Shape;528;p6">
            <a:extLst>
              <a:ext uri="{FF2B5EF4-FFF2-40B4-BE49-F238E27FC236}">
                <a16:creationId xmlns:a16="http://schemas.microsoft.com/office/drawing/2014/main" id="{F504DABD-A30A-E24A-90C3-C4F997ABDE11}"/>
              </a:ext>
            </a:extLst>
          </p:cNvPr>
          <p:cNvSpPr txBox="1">
            <a:spLocks/>
          </p:cNvSpPr>
          <p:nvPr/>
        </p:nvSpPr>
        <p:spPr>
          <a:xfrm>
            <a:off x="7776465" y="1241685"/>
            <a:ext cx="3135848" cy="470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69863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 lang="en-US" sz="20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98463" marR="0" indent="-1682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27063" marR="0" indent="-1682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◦"/>
              <a:tabLst/>
              <a:defRPr lang="en-US" sz="16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▫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0842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lang="en-U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Traffic by Service Line</a:t>
            </a:r>
            <a:endParaRPr lang="en-US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32.9% increase in entrances to Immediate Care (down significantly from Q3)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17.6% increase in entrances to Bluffton OBGYN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3"/>
                </a:solidFill>
                <a:latin typeface="Century Gothic" panose="020B0502020202020204" pitchFamily="34" charset="0"/>
              </a:rPr>
              <a:t>32.4% decrease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in traffic to cancer care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3"/>
                </a:solidFill>
                <a:latin typeface="Century Gothic" panose="020B0502020202020204" pitchFamily="34" charset="0"/>
              </a:rPr>
              <a:t>35.4% decrease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in traffic to orthopedics***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162A1-1667-8946-9C6A-416E604C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47" y="1254017"/>
            <a:ext cx="6654800" cy="2174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C1D98-C683-3B40-9FDF-7F0FFDF2D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886" y="3580925"/>
            <a:ext cx="4559300" cy="22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EA7A-A71D-9040-9579-170AFDF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Section Performance Check-in </a:t>
            </a:r>
            <a:r>
              <a:rPr lang="en-US" b="0" dirty="0"/>
              <a:t>| Q4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7DE-9A91-A34C-9456-F698431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3D62-5C5B-431A-850E-4C6C268728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Google Shape;528;p6">
            <a:extLst>
              <a:ext uri="{FF2B5EF4-FFF2-40B4-BE49-F238E27FC236}">
                <a16:creationId xmlns:a16="http://schemas.microsoft.com/office/drawing/2014/main" id="{515F6808-8767-CC44-A474-3CC86A5D5EA6}"/>
              </a:ext>
            </a:extLst>
          </p:cNvPr>
          <p:cNvSpPr txBox="1">
            <a:spLocks/>
          </p:cNvSpPr>
          <p:nvPr/>
        </p:nvSpPr>
        <p:spPr>
          <a:xfrm>
            <a:off x="7772400" y="1119265"/>
            <a:ext cx="3135848" cy="470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69863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 lang="en-US" sz="20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98463" marR="0" indent="-1682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27063" marR="0" indent="-1682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◦"/>
              <a:tabLst/>
              <a:defRPr lang="en-US" sz="16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▫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0842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lang="en-U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Traffic by Site Section</a:t>
            </a:r>
            <a:endParaRPr lang="en-US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166.8% increase in entrances blog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22.8% increase in traffic to services (down significantly since Q3)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18.9% increase in entrances to home page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3"/>
                </a:solidFill>
                <a:latin typeface="Century Gothic" panose="020B0502020202020204" pitchFamily="34" charset="0"/>
              </a:rPr>
              <a:t>13.7% decrease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in entrances to Health &amp; Wellness (significant improvement over Q3)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03E4E-8D97-3E45-991D-3F72139B2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6" y="1301601"/>
            <a:ext cx="6649240" cy="249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BB0A2-9F47-E148-A754-99C00899B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056" y="3938237"/>
            <a:ext cx="4089579" cy="23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EA7A-A71D-9040-9579-170AFDF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Performance Check-in </a:t>
            </a:r>
            <a:r>
              <a:rPr lang="en-US" b="0" dirty="0"/>
              <a:t>| Q4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7DE-9A91-A34C-9456-F698431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3D62-5C5B-431A-850E-4C6C268728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Google Shape;528;p6">
            <a:extLst>
              <a:ext uri="{FF2B5EF4-FFF2-40B4-BE49-F238E27FC236}">
                <a16:creationId xmlns:a16="http://schemas.microsoft.com/office/drawing/2014/main" id="{0FB1F010-0482-EC4B-8B99-B6D2C29FC0AD}"/>
              </a:ext>
            </a:extLst>
          </p:cNvPr>
          <p:cNvSpPr txBox="1">
            <a:spLocks/>
          </p:cNvSpPr>
          <p:nvPr/>
        </p:nvSpPr>
        <p:spPr>
          <a:xfrm>
            <a:off x="7543800" y="1119265"/>
            <a:ext cx="3135848" cy="470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69863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 lang="en-US" sz="20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98463" marR="0" indent="-1682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27063" marR="0" indent="-1682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◦"/>
              <a:tabLst/>
              <a:defRPr lang="en-US" sz="16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▫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0842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lang="en-U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Traffic by City</a:t>
            </a:r>
            <a:endParaRPr lang="en-US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30,200% increase in sessions from Kingsland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232.3% increase in sessions from Savannah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71.8% increase in sessions from Philadelphia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3"/>
                </a:solidFill>
                <a:latin typeface="Century Gothic" panose="020B0502020202020204" pitchFamily="34" charset="0"/>
              </a:rPr>
              <a:t>23.5% decrease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in sessions from Mount Pleasant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717D9-FFDE-4C42-B375-A1F6A24B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6103402" cy="46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EA7A-A71D-9040-9579-170AFDF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Performance Check-in </a:t>
            </a:r>
            <a:r>
              <a:rPr lang="en-US" b="0" dirty="0"/>
              <a:t>| Q4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7DE-9A91-A34C-9456-F698431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3D62-5C5B-431A-850E-4C6C268728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Google Shape;528;p6">
            <a:extLst>
              <a:ext uri="{FF2B5EF4-FFF2-40B4-BE49-F238E27FC236}">
                <a16:creationId xmlns:a16="http://schemas.microsoft.com/office/drawing/2014/main" id="{EDD53F1E-D654-4247-889A-00A97D4778C7}"/>
              </a:ext>
            </a:extLst>
          </p:cNvPr>
          <p:cNvSpPr txBox="1">
            <a:spLocks/>
          </p:cNvSpPr>
          <p:nvPr/>
        </p:nvSpPr>
        <p:spPr>
          <a:xfrm>
            <a:off x="7772400" y="1295400"/>
            <a:ext cx="3135848" cy="470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69863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/>
              <a:defRPr lang="en-US" sz="20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98463" marR="0" indent="-1682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8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27063" marR="0" indent="-1682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◦"/>
              <a:tabLst/>
              <a:defRPr lang="en-US" sz="16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Century Gothic" panose="020B0502020202020204" pitchFamily="34" charset="0"/>
              <a:buChar char="▫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084263" marR="0" indent="-1666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400" kern="1200" spc="-3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lang="en-US" sz="1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Traffic by Specialty</a:t>
            </a:r>
            <a:endParaRPr lang="en-US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23.2% increase in entrances for Pediatrics (significant increase over Q3)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19% increase in entrances for Family Medicine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16.3% increase in entrances for Internal Medicine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3"/>
                </a:solidFill>
                <a:latin typeface="Century Gothic" panose="020B0502020202020204" pitchFamily="34" charset="0"/>
              </a:rPr>
              <a:t>19.4% decrease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</a:rPr>
              <a:t>in entrances for Gastroenterology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2.1K Provider Click to Calls after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F20A0-1A0B-3942-A08D-20D0C7A0F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3" y="1142999"/>
            <a:ext cx="6746465" cy="2294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81437C-86EB-3145-B97B-D0ED19E5D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03" y="3494985"/>
            <a:ext cx="6934200" cy="23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21"/>
  <p:tag name="MIO_SHOW_DATE" val="False"/>
  <p:tag name="MIO_SHOW_FOOTER" val="False"/>
  <p:tag name="MIO_SHOW_PAGENUMBER" val="True"/>
  <p:tag name="MIO_AVOID_BLANK_LAYOUT" val="False"/>
  <p:tag name="MIO_CD_LAYOUT_VALID_AREA" val="False"/>
  <p:tag name="MIO_NUMBER_OF_VALID_LAYOUTS" val="40"/>
  <p:tag name="MIO_HDS" val="True"/>
  <p:tag name="MIO_SKIPVERSION" val="01.01.0001 00:00:00"/>
  <p:tag name="MIO_EKGUID" val="706df6e6-080f-4996-a394-33583829e5d6"/>
  <p:tag name="MIO_UPDATE" val="True"/>
  <p:tag name="MIO_VERSION" val="10.08.2021 17:59:03"/>
  <p:tag name="MIO_DBID" val="41B3FC78-CB87-4F08-9876-F280D1D773B4"/>
  <p:tag name="MIO_LASTDOWNLOADED" val="10.08.2021 14:08:26.893"/>
  <p:tag name="MIO_OBJECTNAME" val="MHC Master - August 2021"/>
  <p:tag name="MIO_LASTEDITORNAME" val="johan "/>
  <p:tag name="MIO_CDID" val="fac32d30-99ac-4d66-b591-d86d9d94cd1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Mercury Healthcare Copyright;"/>
  <p:tag name="MIO_USER_INPUT_OPTIONAL" val=" "/>
  <p:tag name="MIO_USER_INPUT_OPTIONS" val="© Copyright 2021 Mercury Healthcare, Inc. All rights reserved. CONFIDENTIAL &amp; PROPRIETARY.;© Copyright 2021 Mercury Healthcare, Inc. All rights reserved. FOR INTERNAL USE ONLY.;© Copyright 2021 Mercury Healthcare, Inc. All rights reserved.;DRAFT VERSION. DO NOT DISTRIBUTE."/>
</p:tagLst>
</file>

<file path=ppt/theme/theme1.xml><?xml version="1.0" encoding="utf-8"?>
<a:theme xmlns:a="http://schemas.openxmlformats.org/drawingml/2006/main" name="Mercury Healthcare Theme 1.0">
  <a:themeElements>
    <a:clrScheme name="Mercury Healthcare">
      <a:dk1>
        <a:srgbClr val="343437"/>
      </a:dk1>
      <a:lt1>
        <a:srgbClr val="FFFFFF"/>
      </a:lt1>
      <a:dk2>
        <a:srgbClr val="343437"/>
      </a:dk2>
      <a:lt2>
        <a:srgbClr val="F7F7F7"/>
      </a:lt2>
      <a:accent1>
        <a:srgbClr val="0240DF"/>
      </a:accent1>
      <a:accent2>
        <a:srgbClr val="29B6C2"/>
      </a:accent2>
      <a:accent3>
        <a:srgbClr val="B511D4"/>
      </a:accent3>
      <a:accent4>
        <a:srgbClr val="FD5B1A"/>
      </a:accent4>
      <a:accent5>
        <a:srgbClr val="FFAB21"/>
      </a:accent5>
      <a:accent6>
        <a:srgbClr val="70EFC1"/>
      </a:accent6>
      <a:hlink>
        <a:srgbClr val="027DFC"/>
      </a:hlink>
      <a:folHlink>
        <a:srgbClr val="0231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Mercury Blue 90">
      <a:srgbClr val="020249"/>
    </a:custClr>
    <a:custClr name="Mercury Blue 40">
      <a:srgbClr val="027DFC"/>
    </a:custClr>
    <a:custClr name="Mercury Teal 90">
      <a:srgbClr val="003D4C"/>
    </a:custClr>
    <a:custClr name="Mercury Teal 40">
      <a:srgbClr val="4DC7D1"/>
    </a:custClr>
    <a:custClr name="Mercury Purple 90">
      <a:srgbClr val="450277"/>
    </a:custClr>
    <a:custClr name="Mercury Red 90">
      <a:srgbClr val="B10500"/>
    </a:custClr>
    <a:custClr name="Mercury Orange 90">
      <a:srgbClr val="D76A00"/>
    </a:custClr>
    <a:custClr name="Mercury Green 90">
      <a:srgbClr val="2C5B59"/>
    </a:custClr>
    <a:custClr name="----">
      <a:srgbClr val="FFFFFF"/>
    </a:custClr>
    <a:custClr name="Mercury Gray 90">
      <a:srgbClr val="343437"/>
    </a:custClr>
    <a:custClr name="Mercury Blue 80">
      <a:srgbClr val="02126F"/>
    </a:custClr>
    <a:custClr name="Mercury Blue 30">
      <a:srgbClr val="49A6FD"/>
    </a:custClr>
    <a:custClr name="Mercury Teal 80">
      <a:srgbClr val="0A5B6A"/>
    </a:custClr>
    <a:custClr name="Mercury Teal 30">
      <a:srgbClr val="46D3B2"/>
    </a:custClr>
    <a:custClr name="Mercury Purple 70">
      <a:srgbClr val="7D0AA6"/>
    </a:custClr>
    <a:custClr name="Mercury Red 70">
      <a:srgbClr val="D7300D"/>
    </a:custClr>
    <a:custClr name="Mercury Orange 70">
      <a:srgbClr val="EB8B11"/>
    </a:custClr>
    <a:custClr name="Mercury Green 70">
      <a:srgbClr val="168179"/>
    </a:custClr>
    <a:custClr name="----">
      <a:srgbClr val="FFFFFF"/>
    </a:custClr>
    <a:custClr name="Mercury Gray 70">
      <a:srgbClr val="656567"/>
    </a:custClr>
    <a:custClr name="Mercury Blue 70">
      <a:srgbClr val="022194"/>
    </a:custClr>
    <a:custClr name="Mercury Blue 20">
      <a:srgbClr val="8FCEFD"/>
    </a:custClr>
    <a:custClr name="Mercury Teal 70">
      <a:srgbClr val="157A87"/>
    </a:custClr>
    <a:custClr name="Mercury Teal 20">
      <a:srgbClr val="95E8F0"/>
    </a:custClr>
    <a:custClr name="Mercury Purple">
      <a:srgbClr val="B511D4"/>
    </a:custClr>
    <a:custClr name="Mercury Red">
      <a:srgbClr val="FD5B1A"/>
    </a:custClr>
    <a:custClr name="Mercury Orange">
      <a:srgbClr val="FFAB21"/>
    </a:custClr>
    <a:custClr name="Mercury Green">
      <a:srgbClr val="00A699"/>
    </a:custClr>
    <a:custClr name="----">
      <a:srgbClr val="FFFFFF"/>
    </a:custClr>
    <a:custClr name="Mercury Gray">
      <a:srgbClr val="969697"/>
    </a:custClr>
    <a:custClr name="Mercury Blue 60">
      <a:srgbClr val="0231BA"/>
    </a:custClr>
    <a:custClr name="Mercury Blue 10">
      <a:srgbClr val="D2ECF9"/>
    </a:custClr>
    <a:custClr name="Mercury Teal 60">
      <a:srgbClr val="1F98A4"/>
    </a:custClr>
    <a:custClr name="Mercury Teal 10">
      <a:srgbClr val="B9F9FF"/>
    </a:custClr>
    <a:custClr name="Mercury Purple 30">
      <a:srgbClr val="CC58EA"/>
    </a:custClr>
    <a:custClr name="Mercury Red 30">
      <a:srgbClr val="FE8A5B"/>
    </a:custClr>
    <a:custClr name="Mercury Orange 30">
      <a:srgbClr val="FFC152"/>
    </a:custClr>
    <a:custClr name="Mercury Green 30">
      <a:srgbClr val="46D3B2"/>
    </a:custClr>
    <a:custClr name="----">
      <a:srgbClr val="FFFFFF"/>
    </a:custClr>
    <a:custClr name="Mercury Gray 30">
      <a:srgbClr val="C6C6C7"/>
    </a:custClr>
    <a:custClr name="Mercury Blue">
      <a:srgbClr val="0240DF"/>
    </a:custClr>
    <a:custClr name="----">
      <a:srgbClr val="FFFFFF"/>
    </a:custClr>
    <a:custClr name="Mercury Teal">
      <a:srgbClr val="29B6C2"/>
    </a:custClr>
    <a:custClr name="----">
      <a:srgbClr val="FFFFFF"/>
    </a:custClr>
    <a:custClr name="Mercury Purple 10">
      <a:srgbClr val="E29FFF"/>
    </a:custClr>
    <a:custClr name="Mercury Red 10">
      <a:srgbClr val="FEB89C"/>
    </a:custClr>
    <a:custClr name="Mercury Orange 10">
      <a:srgbClr val="FFD682"/>
    </a:custClr>
    <a:custClr name="Mercury Green 10">
      <a:srgbClr val="B7F7DF"/>
    </a:custClr>
    <a:custClr name="----">
      <a:srgbClr val="FFFFFF"/>
    </a:custClr>
    <a:custClr name="Mercury Gray 10">
      <a:srgbClr val="F7F7F7"/>
    </a:custClr>
  </a:custClrLst>
  <a:extLst>
    <a:ext uri="{05A4C25C-085E-4340-85A3-A5531E510DB2}">
      <thm15:themeFamily xmlns:thm15="http://schemas.microsoft.com/office/thememl/2012/main" name="Default Theme.pptx" id="{CE723FE9-ED70-46B8-A82C-50F685BC5BB2}" vid="{A918DC2D-9D5A-4418-84FB-7087D463F1B0}"/>
    </a:ext>
  </a:extLst>
</a:theme>
</file>

<file path=ppt/theme/theme2.xml><?xml version="1.0" encoding="utf-8"?>
<a:theme xmlns:a="http://schemas.openxmlformats.org/drawingml/2006/main" name="Office Theme">
  <a:themeElements>
    <a:clrScheme name="Healthgrades Color Theme">
      <a:dk1>
        <a:srgbClr val="1C2B39"/>
      </a:dk1>
      <a:lt1>
        <a:srgbClr val="FFFFFF"/>
      </a:lt1>
      <a:dk2>
        <a:srgbClr val="003A5D"/>
      </a:dk2>
      <a:lt2>
        <a:srgbClr val="D8DCDB"/>
      </a:lt2>
      <a:accent1>
        <a:srgbClr val="0075BC"/>
      </a:accent1>
      <a:accent2>
        <a:srgbClr val="FAA41A"/>
      </a:accent2>
      <a:accent3>
        <a:srgbClr val="96CA4F"/>
      </a:accent3>
      <a:accent4>
        <a:srgbClr val="679FD5"/>
      </a:accent4>
      <a:accent5>
        <a:srgbClr val="B150C5"/>
      </a:accent5>
      <a:accent6>
        <a:srgbClr val="EE255C"/>
      </a:accent6>
      <a:hlink>
        <a:srgbClr val="9BC6EA"/>
      </a:hlink>
      <a:folHlink>
        <a:srgbClr val="A1AB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grades Color Theme">
      <a:dk1>
        <a:srgbClr val="1C2B39"/>
      </a:dk1>
      <a:lt1>
        <a:srgbClr val="FFFFFF"/>
      </a:lt1>
      <a:dk2>
        <a:srgbClr val="003A5D"/>
      </a:dk2>
      <a:lt2>
        <a:srgbClr val="D8DCDB"/>
      </a:lt2>
      <a:accent1>
        <a:srgbClr val="0075BC"/>
      </a:accent1>
      <a:accent2>
        <a:srgbClr val="FAA41A"/>
      </a:accent2>
      <a:accent3>
        <a:srgbClr val="96CA4F"/>
      </a:accent3>
      <a:accent4>
        <a:srgbClr val="679FD5"/>
      </a:accent4>
      <a:accent5>
        <a:srgbClr val="B150C5"/>
      </a:accent5>
      <a:accent6>
        <a:srgbClr val="EE255C"/>
      </a:accent6>
      <a:hlink>
        <a:srgbClr val="9BC6EA"/>
      </a:hlink>
      <a:folHlink>
        <a:srgbClr val="A1AB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4813</TotalTime>
  <Words>865</Words>
  <Application>Microsoft Macintosh PowerPoint</Application>
  <PresentationFormat>Widescreen</PresentationFormat>
  <Paragraphs>143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Georgia</vt:lpstr>
      <vt:lpstr>Wingdings</vt:lpstr>
      <vt:lpstr>Mercury Healthcare Theme 1.0</vt:lpstr>
      <vt:lpstr>Website Performance Check-In</vt:lpstr>
      <vt:lpstr>Website Performance Check-in | Q4 2021</vt:lpstr>
      <vt:lpstr>Channel Performance Check-in | Q4 2021</vt:lpstr>
      <vt:lpstr>Campaign Performance Check-in | Q4 2021</vt:lpstr>
      <vt:lpstr>Content Performance Check-in | Q4 2021</vt:lpstr>
      <vt:lpstr>Service Line Performance Check-in | Q4 2021</vt:lpstr>
      <vt:lpstr>Site Section Performance Check-in | Q4 2021</vt:lpstr>
      <vt:lpstr>Geographic Performance Check-in | Q4 2021</vt:lpstr>
      <vt:lpstr>Provider Performance Check-in | Q4 2021</vt:lpstr>
      <vt:lpstr>Event Performance Check-in | Q4 2021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Ogonosky</dc:creator>
  <cp:keywords>icons;templates</cp:keywords>
  <cp:lastModifiedBy>Cassandra Snyder</cp:lastModifiedBy>
  <cp:revision>9</cp:revision>
  <dcterms:created xsi:type="dcterms:W3CDTF">2021-08-24T15:50:41Z</dcterms:created>
  <dcterms:modified xsi:type="dcterms:W3CDTF">2022-02-06T21:31:24Z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4644401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</vt:lpwstr>
  </property>
</Properties>
</file>