
<file path=[Content_Types].xml><?xml version="1.0" encoding="utf-8"?>
<Types xmlns="http://schemas.openxmlformats.org/package/2006/content-types">
  <Default Extension="bin" ContentType="image/png"/>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1273" r:id="rId3"/>
    <p:sldId id="1275" r:id="rId4"/>
    <p:sldId id="1277" r:id="rId5"/>
    <p:sldId id="1279" r:id="rId6"/>
    <p:sldId id="1276" r:id="rId7"/>
    <p:sldId id="1282" r:id="rId8"/>
    <p:sldId id="325" r:id="rId9"/>
    <p:sldId id="1288" r:id="rId10"/>
    <p:sldId id="264" r:id="rId11"/>
    <p:sldId id="1289" r:id="rId12"/>
    <p:sldId id="1290" r:id="rId13"/>
  </p:sldIdLst>
  <p:sldSz cx="9144000" cy="5143500" type="screen16x9"/>
  <p:notesSz cx="7010400" cy="92964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8" userDrawn="1">
          <p15:clr>
            <a:srgbClr val="A4A3A4"/>
          </p15:clr>
        </p15:guide>
        <p15:guide id="2" pos="6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sandra Snyder" initials="CS" lastIdx="1" clrIdx="0">
    <p:extLst>
      <p:ext uri="{19B8F6BF-5375-455C-9EA6-DF929625EA0E}">
        <p15:presenceInfo xmlns:p15="http://schemas.microsoft.com/office/powerpoint/2012/main" userId="S::Cassandra.Snyder@trinity-health.org::972025a4-8c8d-4c33-8a8b-9744bc367f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552" autoAdjust="0"/>
  </p:normalViewPr>
  <p:slideViewPr>
    <p:cSldViewPr snapToGrid="0">
      <p:cViewPr varScale="1">
        <p:scale>
          <a:sx n="81" d="100"/>
          <a:sy n="81" d="100"/>
        </p:scale>
        <p:origin x="691" y="67"/>
      </p:cViewPr>
      <p:guideLst>
        <p:guide orient="horz" pos="2988"/>
        <p:guide pos="6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58E5CE3-55B9-4B23-8F2A-47D489370299}" type="datetimeFigureOut">
              <a:rPr lang="en-US" smtClean="0"/>
              <a:t>1/28/2020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61D84B5-79A2-45B8-9FC1-8708D6C32665}" type="slidenum">
              <a:rPr lang="en-US" smtClean="0"/>
              <a:t>‹#›</a:t>
            </a:fld>
            <a:endParaRPr lang="en-US" dirty="0"/>
          </a:p>
        </p:txBody>
      </p:sp>
    </p:spTree>
    <p:extLst>
      <p:ext uri="{BB962C8B-B14F-4D97-AF65-F5344CB8AC3E}">
        <p14:creationId xmlns:p14="http://schemas.microsoft.com/office/powerpoint/2010/main" val="57273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9 different platforms </a:t>
            </a:r>
          </a:p>
          <a:p>
            <a:r>
              <a:rPr lang="en-US" sz="1200" dirty="0"/>
              <a:t>Variation in user experience</a:t>
            </a:r>
          </a:p>
          <a:p>
            <a:r>
              <a:rPr lang="en-US" sz="1200" dirty="0"/>
              <a:t>21 different designs</a:t>
            </a:r>
          </a:p>
          <a:p>
            <a:r>
              <a:rPr lang="en-US" sz="1200" dirty="0"/>
              <a:t>Navigations built for the departments and physicians and corporate departments – not for users </a:t>
            </a:r>
          </a:p>
        </p:txBody>
      </p:sp>
      <p:sp>
        <p:nvSpPr>
          <p:cNvPr id="4" name="Slide Number Placeholder 3"/>
          <p:cNvSpPr>
            <a:spLocks noGrp="1"/>
          </p:cNvSpPr>
          <p:nvPr>
            <p:ph type="sldNum" sz="quarter" idx="5"/>
          </p:nvPr>
        </p:nvSpPr>
        <p:spPr/>
        <p:txBody>
          <a:bodyPr/>
          <a:lstStyle/>
          <a:p>
            <a:fld id="{261D84B5-79A2-45B8-9FC1-8708D6C32665}" type="slidenum">
              <a:rPr lang="en-US" smtClean="0"/>
              <a:t>2</a:t>
            </a:fld>
            <a:endParaRPr lang="en-US" dirty="0"/>
          </a:p>
        </p:txBody>
      </p:sp>
    </p:spTree>
    <p:extLst>
      <p:ext uri="{BB962C8B-B14F-4D97-AF65-F5344CB8AC3E}">
        <p14:creationId xmlns:p14="http://schemas.microsoft.com/office/powerpoint/2010/main" val="94820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page templates</a:t>
            </a:r>
            <a:br>
              <a:rPr lang="en-US" dirty="0"/>
            </a:br>
            <a:r>
              <a:rPr lang="en-US" dirty="0"/>
              <a:t>Style guide</a:t>
            </a:r>
          </a:p>
        </p:txBody>
      </p:sp>
      <p:sp>
        <p:nvSpPr>
          <p:cNvPr id="4" name="Slide Number Placeholder 3"/>
          <p:cNvSpPr>
            <a:spLocks noGrp="1"/>
          </p:cNvSpPr>
          <p:nvPr>
            <p:ph type="sldNum" sz="quarter" idx="5"/>
          </p:nvPr>
        </p:nvSpPr>
        <p:spPr/>
        <p:txBody>
          <a:bodyPr/>
          <a:lstStyle/>
          <a:p>
            <a:fld id="{261D84B5-79A2-45B8-9FC1-8708D6C32665}" type="slidenum">
              <a:rPr lang="en-US" smtClean="0"/>
              <a:t>7</a:t>
            </a:fld>
            <a:endParaRPr lang="en-US" dirty="0"/>
          </a:p>
        </p:txBody>
      </p:sp>
    </p:spTree>
    <p:extLst>
      <p:ext uri="{BB962C8B-B14F-4D97-AF65-F5344CB8AC3E}">
        <p14:creationId xmlns:p14="http://schemas.microsoft.com/office/powerpoint/2010/main" val="210496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Hermes Awards recognize excellence in concept, writing, and design in marketing materials and communication ranging from traditional media to emerging technologies.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Muse Awards recognize a wide variety of categories including websites, mobile apps, advertising and social media campaigns, audio and video, and even corporate social responsibility programs. Other 2019 winners include projects for Nike, Disney, Girl Scouts of America, and Prime Video.</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61D84B5-79A2-45B8-9FC1-8708D6C32665}" type="slidenum">
              <a:rPr lang="en-US" smtClean="0"/>
              <a:t>9</a:t>
            </a:fld>
            <a:endParaRPr lang="en-US" dirty="0"/>
          </a:p>
        </p:txBody>
      </p:sp>
    </p:spTree>
    <p:extLst>
      <p:ext uri="{BB962C8B-B14F-4D97-AF65-F5344CB8AC3E}">
        <p14:creationId xmlns:p14="http://schemas.microsoft.com/office/powerpoint/2010/main" val="623941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3" name="Subtitle 2"/>
          <p:cNvSpPr>
            <a:spLocks noGrp="1"/>
          </p:cNvSpPr>
          <p:nvPr>
            <p:ph type="subTitle" idx="1"/>
          </p:nvPr>
        </p:nvSpPr>
        <p:spPr>
          <a:xfrm>
            <a:off x="820611" y="2572022"/>
            <a:ext cx="5755622" cy="475705"/>
          </a:xfrm>
          <a:prstGeom prst="rect">
            <a:avLst/>
          </a:prstGeom>
        </p:spPr>
        <p:txBody>
          <a:bodyPr>
            <a:normAutofit/>
          </a:bodyPr>
          <a:lstStyle>
            <a:lvl1pPr marL="0" indent="0" algn="l">
              <a:buNone/>
              <a:defRPr sz="2400">
                <a:solidFill>
                  <a:srgbClr val="6E25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4" hasCustomPrompt="1"/>
          </p:nvPr>
        </p:nvSpPr>
        <p:spPr>
          <a:xfrm>
            <a:off x="820612" y="3236192"/>
            <a:ext cx="3050947" cy="926494"/>
          </a:xfrm>
        </p:spPr>
        <p:txBody>
          <a:bodyPr>
            <a:normAutofit/>
          </a:bodyPr>
          <a:lstStyle>
            <a:lvl1pPr marL="0" indent="0">
              <a:lnSpc>
                <a:spcPts val="1850"/>
              </a:lnSpc>
              <a:spcAft>
                <a:spcPts val="0"/>
              </a:spcAft>
              <a:buNone/>
              <a:defRPr sz="1600" baseline="0">
                <a:solidFill>
                  <a:srgbClr val="443D3E"/>
                </a:solidFill>
              </a:defRPr>
            </a:lvl1pPr>
          </a:lstStyle>
          <a:p>
            <a:pPr lvl="0"/>
            <a:r>
              <a:rPr lang="en-US" dirty="0"/>
              <a:t>Presenter’s Name Here</a:t>
            </a:r>
            <a:br>
              <a:rPr lang="en-US" dirty="0"/>
            </a:br>
            <a:r>
              <a:rPr lang="en-US" dirty="0"/>
              <a:t>Title Here</a:t>
            </a:r>
            <a:br>
              <a:rPr lang="en-US" dirty="0"/>
            </a:br>
            <a:r>
              <a:rPr lang="en-US" dirty="0"/>
              <a:t>Date Here</a:t>
            </a:r>
          </a:p>
        </p:txBody>
      </p:sp>
      <p:sp>
        <p:nvSpPr>
          <p:cNvPr id="13" name="Title 1"/>
          <p:cNvSpPr>
            <a:spLocks noGrp="1"/>
          </p:cNvSpPr>
          <p:nvPr>
            <p:ph type="ctrTitle"/>
          </p:nvPr>
        </p:nvSpPr>
        <p:spPr>
          <a:xfrm>
            <a:off x="817889" y="1819807"/>
            <a:ext cx="5755623" cy="752215"/>
          </a:xfrm>
        </p:spPr>
        <p:txBody>
          <a:bodyPr anchor="ctr">
            <a:noAutofit/>
          </a:bodyPr>
          <a:lstStyle>
            <a:lvl1pPr>
              <a:lnSpc>
                <a:spcPct val="90000"/>
              </a:lnSpc>
              <a:defRPr sz="3200">
                <a:solidFill>
                  <a:srgbClr val="443D3E"/>
                </a:solidFill>
              </a:defRPr>
            </a:lvl1pPr>
          </a:lstStyle>
          <a:p>
            <a:r>
              <a:rPr lang="en-US"/>
              <a:t>Click to edit Master title style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49" y="440425"/>
            <a:ext cx="2876808" cy="885172"/>
          </a:xfrm>
          <a:prstGeom prst="rect">
            <a:avLst/>
          </a:prstGeom>
        </p:spPr>
      </p:pic>
    </p:spTree>
    <p:extLst>
      <p:ext uri="{BB962C8B-B14F-4D97-AF65-F5344CB8AC3E}">
        <p14:creationId xmlns:p14="http://schemas.microsoft.com/office/powerpoint/2010/main" val="422287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urple Breaker Pag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6" name="Title 1"/>
          <p:cNvSpPr>
            <a:spLocks noGrp="1"/>
          </p:cNvSpPr>
          <p:nvPr>
            <p:ph type="title"/>
          </p:nvPr>
        </p:nvSpPr>
        <p:spPr>
          <a:xfrm>
            <a:off x="731677" y="852334"/>
            <a:ext cx="3726023" cy="1009604"/>
          </a:xfrm>
        </p:spPr>
        <p:txBody>
          <a:bodyPr anchor="t">
            <a:noAutofit/>
          </a:bodyPr>
          <a:lstStyle>
            <a:lvl1pPr>
              <a:lnSpc>
                <a:spcPts val="3500"/>
              </a:lnSpc>
              <a:defRPr sz="2800">
                <a:solidFill>
                  <a:schemeClr val="tx2"/>
                </a:solidFill>
              </a:defRPr>
            </a:lvl1pPr>
          </a:lstStyle>
          <a:p>
            <a:r>
              <a:rPr lang="en-US"/>
              <a:t>Click to edit Master title style</a:t>
            </a:r>
            <a:endParaRPr lang="en-US" dirty="0"/>
          </a:p>
        </p:txBody>
      </p:sp>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bg1"/>
                </a:solidFill>
              </a:defRPr>
            </a:lvl1pPr>
          </a:lstStyle>
          <a:p>
            <a:r>
              <a:rPr lang="en-US" dirty="0"/>
              <a:t>©2018 Trinity Health</a:t>
            </a:r>
          </a:p>
        </p:txBody>
      </p:sp>
      <p:sp>
        <p:nvSpPr>
          <p:cNvPr id="8"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49077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reen Breaker Pag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bg1"/>
                </a:solidFill>
              </a:defRPr>
            </a:lvl1pPr>
          </a:lstStyle>
          <a:p>
            <a:r>
              <a:rPr lang="en-US" dirty="0"/>
              <a:t>©2018 Trinity Health</a:t>
            </a:r>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
        <p:nvSpPr>
          <p:cNvPr id="11" name="Title 1"/>
          <p:cNvSpPr>
            <a:spLocks noGrp="1"/>
          </p:cNvSpPr>
          <p:nvPr>
            <p:ph type="title"/>
          </p:nvPr>
        </p:nvSpPr>
        <p:spPr>
          <a:xfrm>
            <a:off x="731677" y="852334"/>
            <a:ext cx="3726023" cy="1009604"/>
          </a:xfrm>
        </p:spPr>
        <p:txBody>
          <a:bodyPr anchor="t">
            <a:noAutofit/>
          </a:bodyPr>
          <a:lstStyle>
            <a:lvl1pPr>
              <a:lnSpc>
                <a:spcPts val="3500"/>
              </a:lnSpc>
              <a:defRPr sz="2800">
                <a:solidFill>
                  <a:srgbClr val="4C9D2F"/>
                </a:solidFill>
              </a:defRPr>
            </a:lvl1pPr>
          </a:lstStyle>
          <a:p>
            <a:r>
              <a:rPr lang="en-US"/>
              <a:t>Click to edit Master 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426757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393408" y="999054"/>
            <a:ext cx="8236688" cy="3601521"/>
          </a:xfrm>
        </p:spPr>
        <p:txBody>
          <a:bodyPr/>
          <a:lstStyle>
            <a:lvl1pPr marL="285750" indent="-285750">
              <a:defRPr sz="2400">
                <a:latin typeface="Arial" panose="020B0604020202020204" pitchFamily="34" charset="0"/>
                <a:cs typeface="Arial" panose="020B0604020202020204" pitchFamily="34" charset="0"/>
              </a:defRPr>
            </a:lvl1pPr>
            <a:lvl2pPr marL="569913" indent="-225425">
              <a:buClr>
                <a:schemeClr val="tx2"/>
              </a:buClr>
              <a:defRPr>
                <a:latin typeface="Arial" panose="020B0604020202020204" pitchFamily="34" charset="0"/>
                <a:cs typeface="Arial" panose="020B0604020202020204" pitchFamily="34" charset="0"/>
              </a:defRPr>
            </a:lvl2pPr>
            <a:lvl3pPr marL="801688" indent="-174625">
              <a:spcAft>
                <a:spcPts val="600"/>
              </a:spcAft>
              <a:buSzPct val="100000"/>
              <a:defRPr>
                <a:latin typeface="Arial" panose="020B0604020202020204" pitchFamily="34" charset="0"/>
                <a:cs typeface="Arial" panose="020B0604020202020204" pitchFamily="34" charset="0"/>
              </a:defRPr>
            </a:lvl3pPr>
            <a:lvl4pPr marL="919163" indent="-173038">
              <a:spcAft>
                <a:spcPts val="600"/>
              </a:spcAft>
              <a:tabLst/>
              <a:defRPr>
                <a:latin typeface="Calibri" panose="020F0502020204030204" pitchFamily="34" charset="0"/>
              </a:defRPr>
            </a:lvl4pPr>
            <a:lvl5pPr>
              <a:spcAft>
                <a:spcPts val="600"/>
              </a:spcAft>
              <a:defRPr baseline="0">
                <a:latin typeface="Calibri" panose="020F0502020204030204" pitchFamily="34" charset="0"/>
              </a:defRPr>
            </a:lvl5pPr>
            <a:lvl6pPr marL="2286000" indent="-225425">
              <a:spcAft>
                <a:spcPts val="600"/>
              </a:spcAft>
              <a:buFontTx/>
              <a:buNone/>
              <a:defRPr/>
            </a:lvl6pPr>
          </a:lstStyle>
          <a:p>
            <a:pPr lvl="0"/>
            <a:r>
              <a:rPr lang="en-US"/>
              <a:t>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©2018 Trinity Health</a:t>
            </a:r>
          </a:p>
        </p:txBody>
      </p:sp>
      <p:sp>
        <p:nvSpPr>
          <p:cNvPr id="13"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148537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496" y="999056"/>
            <a:ext cx="4038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91496" y="999056"/>
            <a:ext cx="4038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©2018 Trinity Health</a:t>
            </a:r>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
        <p:nvSpPr>
          <p:cNvPr id="11"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8339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496" y="116190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0496" y="1641725"/>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588322" y="116190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88322" y="1641725"/>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1" name="Footer Placeholder 2"/>
          <p:cNvSpPr>
            <a:spLocks noGrp="1"/>
          </p:cNvSpPr>
          <p:nvPr>
            <p:ph type="ftr" sz="quarter" idx="10"/>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©2018 Trinity Health</a:t>
            </a:r>
          </a:p>
        </p:txBody>
      </p:sp>
      <p:sp>
        <p:nvSpPr>
          <p:cNvPr id="12" name="Slide Number Placeholder 6"/>
          <p:cNvSpPr>
            <a:spLocks noGrp="1"/>
          </p:cNvSpPr>
          <p:nvPr>
            <p:ph type="sldNum" sz="quarter" idx="11"/>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
        <p:nvSpPr>
          <p:cNvPr id="13" name="Title Placeholder 1"/>
          <p:cNvSpPr>
            <a:spLocks noGrp="1"/>
          </p:cNvSpPr>
          <p:nvPr>
            <p:ph type="title"/>
          </p:nvPr>
        </p:nvSpPr>
        <p:spPr>
          <a:xfrm>
            <a:off x="393408" y="317065"/>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3789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4"/>
            <a:ext cx="5486400" cy="7366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©2018 Trinity Health</a:t>
            </a:r>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39442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8" name="Text Placeholder 7"/>
          <p:cNvSpPr>
            <a:spLocks noGrp="1"/>
          </p:cNvSpPr>
          <p:nvPr>
            <p:ph type="body" idx="1"/>
          </p:nvPr>
        </p:nvSpPr>
        <p:spPr>
          <a:xfrm>
            <a:off x="393408" y="999055"/>
            <a:ext cx="8229600" cy="3630095"/>
          </a:xfrm>
          <a:prstGeom prst="rect">
            <a:avLst/>
          </a:prstGeom>
        </p:spPr>
        <p:txBody>
          <a:bodyPr vert="horz" lIns="0" tIns="9144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©2018 Trinity Health</a:t>
            </a:r>
          </a:p>
        </p:txBody>
      </p:sp>
      <p:sp>
        <p:nvSpPr>
          <p:cNvPr id="9"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pic>
        <p:nvPicPr>
          <p:cNvPr id="3" name="Picture 2"/>
          <p:cNvPicPr>
            <a:picLocks/>
          </p:cNvPicPr>
          <p:nvPr/>
        </p:nvPicPr>
        <p:blipFill rotWithShape="1">
          <a:blip r:embed="rId9">
            <a:extLst>
              <a:ext uri="{28A0092B-C50C-407E-A947-70E740481C1C}">
                <a14:useLocalDpi xmlns:a14="http://schemas.microsoft.com/office/drawing/2010/main" val="0"/>
              </a:ext>
            </a:extLst>
          </a:blip>
          <a:srcRect b="35708"/>
          <a:stretch/>
        </p:blipFill>
        <p:spPr>
          <a:xfrm>
            <a:off x="377" y="-4"/>
            <a:ext cx="9143245" cy="8229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3922933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8" r:id="rId3"/>
    <p:sldLayoutId id="2147483653" r:id="rId4"/>
    <p:sldLayoutId id="2147483665" r:id="rId5"/>
    <p:sldLayoutId id="2147483666" r:id="rId6"/>
    <p:sldLayoutId id="2147483677" r:id="rId7"/>
  </p:sldLayoutIdLst>
  <p:hf hdr="0" dt="0"/>
  <p:txStyles>
    <p:titleStyle>
      <a:lvl1pPr algn="l" defTabSz="457200" rtl="0" eaLnBrk="1" latinLnBrk="0" hangingPunct="1">
        <a:lnSpc>
          <a:spcPct val="90000"/>
        </a:lnSpc>
        <a:spcBef>
          <a:spcPct val="0"/>
        </a:spcBef>
        <a:buNone/>
        <a:defRPr sz="2800" b="0" i="0" kern="1200">
          <a:solidFill>
            <a:schemeClr val="tx2"/>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lnSpc>
          <a:spcPct val="100000"/>
        </a:lnSpc>
        <a:spcBef>
          <a:spcPts val="0"/>
        </a:spcBef>
        <a:spcAft>
          <a:spcPts val="600"/>
        </a:spcAft>
        <a:buClr>
          <a:srgbClr val="7030A0"/>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69913" indent="-225425" algn="l" defTabSz="457200" rtl="0" eaLnBrk="1" latinLnBrk="0" hangingPunct="1">
        <a:lnSpc>
          <a:spcPct val="100000"/>
        </a:lnSpc>
        <a:spcBef>
          <a:spcPts val="0"/>
        </a:spcBef>
        <a:spcAft>
          <a:spcPts val="600"/>
        </a:spcAft>
        <a:buClr>
          <a:schemeClr val="tx2"/>
        </a:buClr>
        <a:buSzPct val="10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01688" indent="-174625" algn="l" defTabSz="457200" rtl="0" eaLnBrk="1" latinLnBrk="0" hangingPunct="1">
        <a:lnSpc>
          <a:spcPct val="100000"/>
        </a:lnSpc>
        <a:spcBef>
          <a:spcPts val="0"/>
        </a:spcBef>
        <a:spcAft>
          <a:spcPts val="600"/>
        </a:spcAft>
        <a:buClr>
          <a:schemeClr val="tx2"/>
        </a:buClr>
        <a:buSzPct val="100000"/>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914400" indent="-166688" algn="l" defTabSz="457200" rtl="0" eaLnBrk="1" latinLnBrk="0" hangingPunct="1">
        <a:lnSpc>
          <a:spcPct val="100000"/>
        </a:lnSpc>
        <a:spcBef>
          <a:spcPts val="0"/>
        </a:spcBef>
        <a:spcAft>
          <a:spcPts val="800"/>
        </a:spcAft>
        <a:buClr>
          <a:schemeClr val="accent4"/>
        </a:buClr>
        <a:buSzPct val="100000"/>
        <a:buFont typeface="Arial" panose="020B0604020202020204" pitchFamily="34" charset="0"/>
        <a:buChar char="•"/>
        <a:tabLst/>
        <a:defRPr sz="1800" kern="1200">
          <a:solidFill>
            <a:schemeClr val="tx1"/>
          </a:solidFill>
          <a:latin typeface="Calibri" panose="020F0502020204030204" pitchFamily="34" charset="0"/>
          <a:ea typeface="+mn-ea"/>
          <a:cs typeface="Arial"/>
        </a:defRPr>
      </a:lvl4pPr>
      <a:lvl5pPr marL="1082675" indent="-168275" algn="l" defTabSz="457200" rtl="0" eaLnBrk="1" latinLnBrk="0" hangingPunct="1">
        <a:lnSpc>
          <a:spcPct val="100000"/>
        </a:lnSpc>
        <a:spcBef>
          <a:spcPts val="0"/>
        </a:spcBef>
        <a:spcAft>
          <a:spcPts val="800"/>
        </a:spcAft>
        <a:buClr>
          <a:schemeClr val="bg1">
            <a:lumMod val="65000"/>
          </a:schemeClr>
        </a:buClr>
        <a:buFont typeface="Arial"/>
        <a:buChar char="•"/>
        <a:defRPr sz="1800" kern="1200">
          <a:solidFill>
            <a:schemeClr val="tx1"/>
          </a:solidFill>
          <a:latin typeface="Calibri" panose="020F0502020204030204" pitchFamily="34" charset="0"/>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6.tiff"/></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bin"/><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s://enter.hermesawards.com/entry/mount-carmel-health-website-redesig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s://museaward.com/winner-info.php?id=230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Cassi Snyder</a:t>
            </a:r>
          </a:p>
          <a:p>
            <a:r>
              <a:rPr lang="en-US" dirty="0"/>
              <a:t>Trinity Health</a:t>
            </a:r>
          </a:p>
        </p:txBody>
      </p:sp>
      <p:sp>
        <p:nvSpPr>
          <p:cNvPr id="4" name="Title 3"/>
          <p:cNvSpPr>
            <a:spLocks noGrp="1"/>
          </p:cNvSpPr>
          <p:nvPr>
            <p:ph type="ctrTitle"/>
          </p:nvPr>
        </p:nvSpPr>
        <p:spPr>
          <a:xfrm>
            <a:off x="687377" y="1819807"/>
            <a:ext cx="8098404" cy="752215"/>
          </a:xfrm>
        </p:spPr>
        <p:txBody>
          <a:bodyPr/>
          <a:lstStyle/>
          <a:p>
            <a:r>
              <a:rPr lang="en-US" dirty="0"/>
              <a:t>Developing a Unified Consumer Website</a:t>
            </a:r>
          </a:p>
        </p:txBody>
      </p:sp>
    </p:spTree>
    <p:custDataLst>
      <p:tags r:id="rId1"/>
    </p:custDataLst>
    <p:extLst>
      <p:ext uri="{BB962C8B-B14F-4D97-AF65-F5344CB8AC3E}">
        <p14:creationId xmlns:p14="http://schemas.microsoft.com/office/powerpoint/2010/main" val="3642536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E4D59-7B8B-4591-91D6-999C0D872599}"/>
              </a:ext>
            </a:extLst>
          </p:cNvPr>
          <p:cNvSpPr>
            <a:spLocks noGrp="1"/>
          </p:cNvSpPr>
          <p:nvPr>
            <p:ph type="title"/>
          </p:nvPr>
        </p:nvSpPr>
        <p:spPr/>
        <p:txBody>
          <a:bodyPr/>
          <a:lstStyle/>
          <a:p>
            <a:r>
              <a:rPr lang="en-US" dirty="0"/>
              <a:t>UX Driving More Conversions</a:t>
            </a:r>
          </a:p>
        </p:txBody>
      </p:sp>
      <p:sp>
        <p:nvSpPr>
          <p:cNvPr id="4" name="Footer Placeholder 3">
            <a:extLst>
              <a:ext uri="{FF2B5EF4-FFF2-40B4-BE49-F238E27FC236}">
                <a16:creationId xmlns:a16="http://schemas.microsoft.com/office/drawing/2014/main" id="{C3E55A94-F51A-4B42-941B-3E585E0F36FB}"/>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CBDDA794-8589-4F2A-BB47-00006DF45186}"/>
              </a:ext>
            </a:extLst>
          </p:cNvPr>
          <p:cNvSpPr>
            <a:spLocks noGrp="1"/>
          </p:cNvSpPr>
          <p:nvPr>
            <p:ph type="sldNum" sz="quarter" idx="4"/>
          </p:nvPr>
        </p:nvSpPr>
        <p:spPr/>
        <p:txBody>
          <a:bodyPr/>
          <a:lstStyle/>
          <a:p>
            <a:fld id="{489F9553-C816-6842-8939-EE75ECF7EB2B}" type="slidenum">
              <a:rPr lang="en-US" smtClean="0"/>
              <a:pPr/>
              <a:t>10</a:t>
            </a:fld>
            <a:endParaRPr lang="en-US" dirty="0"/>
          </a:p>
        </p:txBody>
      </p:sp>
      <p:sp>
        <p:nvSpPr>
          <p:cNvPr id="6" name="TextBox 5">
            <a:extLst>
              <a:ext uri="{FF2B5EF4-FFF2-40B4-BE49-F238E27FC236}">
                <a16:creationId xmlns:a16="http://schemas.microsoft.com/office/drawing/2014/main" id="{4B8E15AF-3ED3-4D7D-8F40-EC0045A412DC}"/>
              </a:ext>
            </a:extLst>
          </p:cNvPr>
          <p:cNvSpPr txBox="1"/>
          <p:nvPr/>
        </p:nvSpPr>
        <p:spPr>
          <a:xfrm>
            <a:off x="4958499" y="4502912"/>
            <a:ext cx="5015060" cy="687239"/>
          </a:xfrm>
          <a:prstGeom prst="rect">
            <a:avLst/>
          </a:prstGeom>
          <a:noFill/>
        </p:spPr>
        <p:txBody>
          <a:bodyPr wrap="square" rtlCol="0">
            <a:spAutoFit/>
          </a:bodyPr>
          <a:lstStyle/>
          <a:p>
            <a:pPr>
              <a:lnSpc>
                <a:spcPts val="2100"/>
              </a:lnSpc>
              <a:spcAft>
                <a:spcPts val="600"/>
              </a:spcAft>
            </a:pPr>
            <a:r>
              <a:rPr lang="en-US" sz="1000" dirty="0"/>
              <a:t>***10/21/19 – 11/19/19 compared to same time period of previous year</a:t>
            </a:r>
          </a:p>
          <a:p>
            <a:pPr>
              <a:lnSpc>
                <a:spcPts val="2100"/>
              </a:lnSpc>
              <a:spcAft>
                <a:spcPts val="600"/>
              </a:spcAft>
            </a:pPr>
            <a:endParaRPr lang="en-US" sz="1600" dirty="0">
              <a:solidFill>
                <a:srgbClr val="443D3E"/>
              </a:solidFill>
            </a:endParaRPr>
          </a:p>
        </p:txBody>
      </p:sp>
      <p:graphicFrame>
        <p:nvGraphicFramePr>
          <p:cNvPr id="9" name="Content Placeholder 8">
            <a:extLst>
              <a:ext uri="{FF2B5EF4-FFF2-40B4-BE49-F238E27FC236}">
                <a16:creationId xmlns:a16="http://schemas.microsoft.com/office/drawing/2014/main" id="{525C80C8-C76F-408A-AA34-AFE631DE0561}"/>
              </a:ext>
            </a:extLst>
          </p:cNvPr>
          <p:cNvGraphicFramePr>
            <a:graphicFrameLocks noGrp="1"/>
          </p:cNvGraphicFramePr>
          <p:nvPr>
            <p:ph sz="quarter" idx="12"/>
            <p:extLst/>
          </p:nvPr>
        </p:nvGraphicFramePr>
        <p:xfrm>
          <a:off x="393700" y="998538"/>
          <a:ext cx="8235951" cy="3337560"/>
        </p:xfrm>
        <a:graphic>
          <a:graphicData uri="http://schemas.openxmlformats.org/drawingml/2006/table">
            <a:tbl>
              <a:tblPr firstRow="1" bandRow="1">
                <a:tableStyleId>{5C22544A-7EE6-4342-B048-85BDC9FD1C3A}</a:tableStyleId>
              </a:tblPr>
              <a:tblGrid>
                <a:gridCol w="2745317">
                  <a:extLst>
                    <a:ext uri="{9D8B030D-6E8A-4147-A177-3AD203B41FA5}">
                      <a16:colId xmlns:a16="http://schemas.microsoft.com/office/drawing/2014/main" val="2749910284"/>
                    </a:ext>
                  </a:extLst>
                </a:gridCol>
                <a:gridCol w="2745317">
                  <a:extLst>
                    <a:ext uri="{9D8B030D-6E8A-4147-A177-3AD203B41FA5}">
                      <a16:colId xmlns:a16="http://schemas.microsoft.com/office/drawing/2014/main" val="3795843917"/>
                    </a:ext>
                  </a:extLst>
                </a:gridCol>
                <a:gridCol w="2745317">
                  <a:extLst>
                    <a:ext uri="{9D8B030D-6E8A-4147-A177-3AD203B41FA5}">
                      <a16:colId xmlns:a16="http://schemas.microsoft.com/office/drawing/2014/main" val="1042598966"/>
                    </a:ext>
                  </a:extLst>
                </a:gridCol>
              </a:tblGrid>
              <a:tr h="370840">
                <a:tc>
                  <a:txBody>
                    <a:bodyPr/>
                    <a:lstStyle/>
                    <a:p>
                      <a:r>
                        <a:rPr lang="en-US" dirty="0"/>
                        <a:t>Event</a:t>
                      </a:r>
                    </a:p>
                  </a:txBody>
                  <a:tcPr/>
                </a:tc>
                <a:tc>
                  <a:txBody>
                    <a:bodyPr/>
                    <a:lstStyle/>
                    <a:p>
                      <a:pPr algn="ctr"/>
                      <a:r>
                        <a:rPr lang="en-US" dirty="0"/>
                        <a:t># of Instances</a:t>
                      </a:r>
                    </a:p>
                  </a:txBody>
                  <a:tcPr/>
                </a:tc>
                <a:tc>
                  <a:txBody>
                    <a:bodyPr/>
                    <a:lstStyle/>
                    <a:p>
                      <a:pPr algn="ctr"/>
                      <a:r>
                        <a:rPr lang="en-US" dirty="0"/>
                        <a:t>% Change YOY</a:t>
                      </a:r>
                    </a:p>
                  </a:txBody>
                  <a:tcPr/>
                </a:tc>
                <a:extLst>
                  <a:ext uri="{0D108BD9-81ED-4DB2-BD59-A6C34878D82A}">
                    <a16:rowId xmlns:a16="http://schemas.microsoft.com/office/drawing/2014/main" val="1228085800"/>
                  </a:ext>
                </a:extLst>
              </a:tr>
              <a:tr h="370840">
                <a:tc>
                  <a:txBody>
                    <a:bodyPr/>
                    <a:lstStyle/>
                    <a:p>
                      <a:r>
                        <a:rPr lang="en-US" dirty="0"/>
                        <a:t>Phone Link Clicks</a:t>
                      </a:r>
                    </a:p>
                  </a:txBody>
                  <a:tcPr/>
                </a:tc>
                <a:tc>
                  <a:txBody>
                    <a:bodyPr/>
                    <a:lstStyle/>
                    <a:p>
                      <a:pPr algn="ctr"/>
                      <a:r>
                        <a:rPr lang="en-US" dirty="0"/>
                        <a:t>3,160</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10%</a:t>
                      </a:r>
                    </a:p>
                  </a:txBody>
                  <a:tcPr/>
                </a:tc>
                <a:extLst>
                  <a:ext uri="{0D108BD9-81ED-4DB2-BD59-A6C34878D82A}">
                    <a16:rowId xmlns:a16="http://schemas.microsoft.com/office/drawing/2014/main" val="229362848"/>
                  </a:ext>
                </a:extLst>
              </a:tr>
              <a:tr h="370840">
                <a:tc>
                  <a:txBody>
                    <a:bodyPr/>
                    <a:lstStyle/>
                    <a:p>
                      <a:r>
                        <a:rPr lang="en-US" dirty="0"/>
                        <a:t>Get Directions Clicks</a:t>
                      </a:r>
                    </a:p>
                  </a:txBody>
                  <a:tcPr/>
                </a:tc>
                <a:tc>
                  <a:txBody>
                    <a:bodyPr/>
                    <a:lstStyle/>
                    <a:p>
                      <a:pPr algn="ctr"/>
                      <a:r>
                        <a:rPr lang="en-US" dirty="0"/>
                        <a:t>377</a:t>
                      </a:r>
                    </a:p>
                  </a:txBody>
                  <a:tcPr/>
                </a:tc>
                <a:tc>
                  <a:txBody>
                    <a:bodyPr/>
                    <a:lstStyle/>
                    <a:p>
                      <a:pPr algn="ctr"/>
                      <a:r>
                        <a:rPr lang="en-US" dirty="0">
                          <a:solidFill>
                            <a:srgbClr val="FF0000"/>
                          </a:solidFill>
                          <a:latin typeface="Wingdings 3" panose="05040102010807070707" pitchFamily="18" charset="2"/>
                        </a:rPr>
                        <a:t>i</a:t>
                      </a:r>
                      <a:r>
                        <a:rPr lang="en-US" dirty="0">
                          <a:solidFill>
                            <a:srgbClr val="FF0000"/>
                          </a:solidFill>
                        </a:rPr>
                        <a:t>3%</a:t>
                      </a:r>
                    </a:p>
                  </a:txBody>
                  <a:tcPr/>
                </a:tc>
                <a:extLst>
                  <a:ext uri="{0D108BD9-81ED-4DB2-BD59-A6C34878D82A}">
                    <a16:rowId xmlns:a16="http://schemas.microsoft.com/office/drawing/2014/main" val="2005957682"/>
                  </a:ext>
                </a:extLst>
              </a:tr>
              <a:tr h="370840">
                <a:tc>
                  <a:txBody>
                    <a:bodyPr/>
                    <a:lstStyle/>
                    <a:p>
                      <a:r>
                        <a:rPr lang="en-US" dirty="0" err="1"/>
                        <a:t>MyHealth</a:t>
                      </a:r>
                      <a:r>
                        <a:rPr lang="en-US" dirty="0"/>
                        <a:t> Button Clicks</a:t>
                      </a:r>
                    </a:p>
                  </a:txBody>
                  <a:tcPr/>
                </a:tc>
                <a:tc>
                  <a:txBody>
                    <a:bodyPr/>
                    <a:lstStyle/>
                    <a:p>
                      <a:pPr algn="ctr"/>
                      <a:r>
                        <a:rPr lang="en-US" dirty="0"/>
                        <a:t>722</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8%</a:t>
                      </a:r>
                    </a:p>
                  </a:txBody>
                  <a:tcPr/>
                </a:tc>
                <a:extLst>
                  <a:ext uri="{0D108BD9-81ED-4DB2-BD59-A6C34878D82A}">
                    <a16:rowId xmlns:a16="http://schemas.microsoft.com/office/drawing/2014/main" val="138873338"/>
                  </a:ext>
                </a:extLst>
              </a:tr>
              <a:tr h="370840">
                <a:tc>
                  <a:txBody>
                    <a:bodyPr/>
                    <a:lstStyle/>
                    <a:p>
                      <a:r>
                        <a:rPr lang="en-US" dirty="0" err="1"/>
                        <a:t>MyHealth</a:t>
                      </a:r>
                      <a:r>
                        <a:rPr lang="en-US" dirty="0"/>
                        <a:t> Login Clicks</a:t>
                      </a:r>
                    </a:p>
                  </a:txBody>
                  <a:tcPr/>
                </a:tc>
                <a:tc>
                  <a:txBody>
                    <a:bodyPr/>
                    <a:lstStyle/>
                    <a:p>
                      <a:pPr algn="ctr"/>
                      <a:r>
                        <a:rPr lang="en-US" dirty="0"/>
                        <a:t>5,302</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7%</a:t>
                      </a:r>
                    </a:p>
                  </a:txBody>
                  <a:tcPr/>
                </a:tc>
                <a:extLst>
                  <a:ext uri="{0D108BD9-81ED-4DB2-BD59-A6C34878D82A}">
                    <a16:rowId xmlns:a16="http://schemas.microsoft.com/office/drawing/2014/main" val="172715026"/>
                  </a:ext>
                </a:extLst>
              </a:tr>
              <a:tr h="370840">
                <a:tc>
                  <a:txBody>
                    <a:bodyPr/>
                    <a:lstStyle/>
                    <a:p>
                      <a:r>
                        <a:rPr lang="en-US" dirty="0" err="1"/>
                        <a:t>MyHealth</a:t>
                      </a:r>
                      <a:r>
                        <a:rPr lang="en-US" dirty="0"/>
                        <a:t> Sign Up Clicks</a:t>
                      </a:r>
                    </a:p>
                  </a:txBody>
                  <a:tcPr/>
                </a:tc>
                <a:tc>
                  <a:txBody>
                    <a:bodyPr/>
                    <a:lstStyle/>
                    <a:p>
                      <a:pPr algn="ctr"/>
                      <a:r>
                        <a:rPr lang="en-US" dirty="0"/>
                        <a:t>1,558</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10%</a:t>
                      </a:r>
                    </a:p>
                  </a:txBody>
                  <a:tcPr/>
                </a:tc>
                <a:extLst>
                  <a:ext uri="{0D108BD9-81ED-4DB2-BD59-A6C34878D82A}">
                    <a16:rowId xmlns:a16="http://schemas.microsoft.com/office/drawing/2014/main" val="2175244296"/>
                  </a:ext>
                </a:extLst>
              </a:tr>
              <a:tr h="370840">
                <a:tc>
                  <a:txBody>
                    <a:bodyPr/>
                    <a:lstStyle/>
                    <a:p>
                      <a:r>
                        <a:rPr lang="en-US" dirty="0"/>
                        <a:t>Show Map Clicks</a:t>
                      </a:r>
                    </a:p>
                  </a:txBody>
                  <a:tcPr/>
                </a:tc>
                <a:tc>
                  <a:txBody>
                    <a:bodyPr/>
                    <a:lstStyle/>
                    <a:p>
                      <a:pPr algn="ctr"/>
                      <a:r>
                        <a:rPr lang="en-US" dirty="0"/>
                        <a:t>1,067</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14%</a:t>
                      </a:r>
                    </a:p>
                  </a:txBody>
                  <a:tcPr/>
                </a:tc>
                <a:extLst>
                  <a:ext uri="{0D108BD9-81ED-4DB2-BD59-A6C34878D82A}">
                    <a16:rowId xmlns:a16="http://schemas.microsoft.com/office/drawing/2014/main" val="236288878"/>
                  </a:ext>
                </a:extLst>
              </a:tr>
              <a:tr h="370840">
                <a:tc>
                  <a:txBody>
                    <a:bodyPr/>
                    <a:lstStyle/>
                    <a:p>
                      <a:r>
                        <a:rPr lang="en-US" dirty="0"/>
                        <a:t>Email Link Clicks</a:t>
                      </a:r>
                    </a:p>
                  </a:txBody>
                  <a:tcPr/>
                </a:tc>
                <a:tc>
                  <a:txBody>
                    <a:bodyPr/>
                    <a:lstStyle/>
                    <a:p>
                      <a:pPr algn="ctr"/>
                      <a:r>
                        <a:rPr lang="en-US" dirty="0"/>
                        <a:t>74</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18%</a:t>
                      </a:r>
                    </a:p>
                  </a:txBody>
                  <a:tcPr/>
                </a:tc>
                <a:extLst>
                  <a:ext uri="{0D108BD9-81ED-4DB2-BD59-A6C34878D82A}">
                    <a16:rowId xmlns:a16="http://schemas.microsoft.com/office/drawing/2014/main" val="3765232026"/>
                  </a:ext>
                </a:extLst>
              </a:tr>
              <a:tr h="370840">
                <a:tc>
                  <a:txBody>
                    <a:bodyPr/>
                    <a:lstStyle/>
                    <a:p>
                      <a:r>
                        <a:rPr lang="en-US" dirty="0"/>
                        <a:t>ER Check-In Clicks</a:t>
                      </a:r>
                    </a:p>
                  </a:txBody>
                  <a:tcPr/>
                </a:tc>
                <a:tc>
                  <a:txBody>
                    <a:bodyPr/>
                    <a:lstStyle/>
                    <a:p>
                      <a:pPr algn="ctr"/>
                      <a:r>
                        <a:rPr lang="en-US" dirty="0"/>
                        <a:t>179</a:t>
                      </a:r>
                    </a:p>
                  </a:txBody>
                  <a:tcPr/>
                </a:tc>
                <a:tc>
                  <a:txBody>
                    <a:bodyPr/>
                    <a:lstStyle/>
                    <a:p>
                      <a:pPr algn="ctr"/>
                      <a:r>
                        <a:rPr lang="en-US" dirty="0">
                          <a:solidFill>
                            <a:srgbClr val="00B050"/>
                          </a:solidFill>
                          <a:latin typeface="Wingdings 3" panose="05040102010807070707" pitchFamily="18" charset="2"/>
                        </a:rPr>
                        <a:t>h</a:t>
                      </a:r>
                      <a:r>
                        <a:rPr lang="en-US" dirty="0">
                          <a:solidFill>
                            <a:srgbClr val="00B050"/>
                          </a:solidFill>
                        </a:rPr>
                        <a:t>9%</a:t>
                      </a:r>
                    </a:p>
                  </a:txBody>
                  <a:tcPr/>
                </a:tc>
                <a:extLst>
                  <a:ext uri="{0D108BD9-81ED-4DB2-BD59-A6C34878D82A}">
                    <a16:rowId xmlns:a16="http://schemas.microsoft.com/office/drawing/2014/main" val="2713822432"/>
                  </a:ext>
                </a:extLst>
              </a:tr>
            </a:tbl>
          </a:graphicData>
        </a:graphic>
      </p:graphicFrame>
    </p:spTree>
    <p:extLst>
      <p:ext uri="{BB962C8B-B14F-4D97-AF65-F5344CB8AC3E}">
        <p14:creationId xmlns:p14="http://schemas.microsoft.com/office/powerpoint/2010/main" val="397550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8C095B-085A-445F-A318-A66AEA92F105}"/>
              </a:ext>
            </a:extLst>
          </p:cNvPr>
          <p:cNvSpPr>
            <a:spLocks noGrp="1"/>
          </p:cNvSpPr>
          <p:nvPr>
            <p:ph sz="quarter" idx="12"/>
          </p:nvPr>
        </p:nvSpPr>
        <p:spPr/>
        <p:txBody>
          <a:bodyPr>
            <a:normAutofit/>
          </a:bodyPr>
          <a:lstStyle/>
          <a:p>
            <a:r>
              <a:rPr lang="en-US" dirty="0"/>
              <a:t>Deliver targeted messages and content to users based on parameters set directly in the platform</a:t>
            </a:r>
          </a:p>
          <a:p>
            <a:r>
              <a:rPr lang="en-US" dirty="0"/>
              <a:t>Dynamically serve the right content to the right audience on the right device, at the right time</a:t>
            </a:r>
          </a:p>
          <a:p>
            <a:r>
              <a:rPr lang="en-US" dirty="0"/>
              <a:t>Target users based on ambient or behavioral data</a:t>
            </a:r>
          </a:p>
        </p:txBody>
      </p:sp>
      <p:sp>
        <p:nvSpPr>
          <p:cNvPr id="3" name="Title 2">
            <a:extLst>
              <a:ext uri="{FF2B5EF4-FFF2-40B4-BE49-F238E27FC236}">
                <a16:creationId xmlns:a16="http://schemas.microsoft.com/office/drawing/2014/main" id="{A6BC1A64-3F39-4F9B-96C1-4048673AB7D6}"/>
              </a:ext>
            </a:extLst>
          </p:cNvPr>
          <p:cNvSpPr>
            <a:spLocks noGrp="1"/>
          </p:cNvSpPr>
          <p:nvPr>
            <p:ph type="title"/>
          </p:nvPr>
        </p:nvSpPr>
        <p:spPr/>
        <p:txBody>
          <a:bodyPr/>
          <a:lstStyle/>
          <a:p>
            <a:r>
              <a:rPr lang="en-US" dirty="0"/>
              <a:t>Personalized Content</a:t>
            </a:r>
          </a:p>
        </p:txBody>
      </p:sp>
      <p:sp>
        <p:nvSpPr>
          <p:cNvPr id="4" name="Footer Placeholder 3">
            <a:extLst>
              <a:ext uri="{FF2B5EF4-FFF2-40B4-BE49-F238E27FC236}">
                <a16:creationId xmlns:a16="http://schemas.microsoft.com/office/drawing/2014/main" id="{820591A4-C6E2-48A7-BCE6-D39649DB5048}"/>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130F3BC9-C3A3-4585-A61C-F6BA9E11565E}"/>
              </a:ext>
            </a:extLst>
          </p:cNvPr>
          <p:cNvSpPr>
            <a:spLocks noGrp="1"/>
          </p:cNvSpPr>
          <p:nvPr>
            <p:ph type="sldNum" sz="quarter" idx="4"/>
          </p:nvPr>
        </p:nvSpPr>
        <p:spPr/>
        <p:txBody>
          <a:bodyPr/>
          <a:lstStyle/>
          <a:p>
            <a:fld id="{489F9553-C816-6842-8939-EE75ECF7EB2B}" type="slidenum">
              <a:rPr lang="en-US" smtClean="0"/>
              <a:pPr/>
              <a:t>11</a:t>
            </a:fld>
            <a:endParaRPr lang="en-US" dirty="0"/>
          </a:p>
        </p:txBody>
      </p:sp>
    </p:spTree>
    <p:extLst>
      <p:ext uri="{BB962C8B-B14F-4D97-AF65-F5344CB8AC3E}">
        <p14:creationId xmlns:p14="http://schemas.microsoft.com/office/powerpoint/2010/main" val="394487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F44FC-1DDE-436F-894C-0CA90C7CF918}"/>
              </a:ext>
            </a:extLst>
          </p:cNvPr>
          <p:cNvSpPr>
            <a:spLocks noGrp="1"/>
          </p:cNvSpPr>
          <p:nvPr>
            <p:ph type="title"/>
          </p:nvPr>
        </p:nvSpPr>
        <p:spPr/>
        <p:txBody>
          <a:bodyPr/>
          <a:lstStyle/>
          <a:p>
            <a:r>
              <a:rPr lang="en-US" dirty="0"/>
              <a:t>Localized Content Example</a:t>
            </a:r>
          </a:p>
        </p:txBody>
      </p:sp>
      <p:sp>
        <p:nvSpPr>
          <p:cNvPr id="4" name="Footer Placeholder 3">
            <a:extLst>
              <a:ext uri="{FF2B5EF4-FFF2-40B4-BE49-F238E27FC236}">
                <a16:creationId xmlns:a16="http://schemas.microsoft.com/office/drawing/2014/main" id="{9230CAF8-2359-4CF9-BF4F-072952DB425F}"/>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215B8C82-5C32-4732-B59C-CF230939C165}"/>
              </a:ext>
            </a:extLst>
          </p:cNvPr>
          <p:cNvSpPr>
            <a:spLocks noGrp="1"/>
          </p:cNvSpPr>
          <p:nvPr>
            <p:ph type="sldNum" sz="quarter" idx="4"/>
          </p:nvPr>
        </p:nvSpPr>
        <p:spPr/>
        <p:txBody>
          <a:bodyPr/>
          <a:lstStyle/>
          <a:p>
            <a:fld id="{489F9553-C816-6842-8939-EE75ECF7EB2B}" type="slidenum">
              <a:rPr lang="en-US" smtClean="0"/>
              <a:pPr/>
              <a:t>12</a:t>
            </a:fld>
            <a:endParaRPr lang="en-US" dirty="0"/>
          </a:p>
        </p:txBody>
      </p:sp>
      <p:pic>
        <p:nvPicPr>
          <p:cNvPr id="6" name="Picture 5">
            <a:extLst>
              <a:ext uri="{FF2B5EF4-FFF2-40B4-BE49-F238E27FC236}">
                <a16:creationId xmlns:a16="http://schemas.microsoft.com/office/drawing/2014/main" id="{FC11C4A8-3549-40FC-B78C-97D12A1A6048}"/>
              </a:ext>
            </a:extLst>
          </p:cNvPr>
          <p:cNvPicPr>
            <a:picLocks noChangeAspect="1"/>
          </p:cNvPicPr>
          <p:nvPr/>
        </p:nvPicPr>
        <p:blipFill>
          <a:blip r:embed="rId2"/>
          <a:stretch>
            <a:fillRect/>
          </a:stretch>
        </p:blipFill>
        <p:spPr>
          <a:xfrm>
            <a:off x="393408" y="997728"/>
            <a:ext cx="4336772" cy="1584685"/>
          </a:xfrm>
          <a:prstGeom prst="rect">
            <a:avLst/>
          </a:prstGeom>
          <a:effectLst>
            <a:outerShdw blurRad="50800" dist="38100" dir="2700000" algn="tl" rotWithShape="0">
              <a:prstClr val="black">
                <a:alpha val="40000"/>
              </a:prstClr>
            </a:outerShdw>
          </a:effectLst>
        </p:spPr>
      </p:pic>
      <p:sp>
        <p:nvSpPr>
          <p:cNvPr id="7" name="Content Placeholder 1">
            <a:extLst>
              <a:ext uri="{FF2B5EF4-FFF2-40B4-BE49-F238E27FC236}">
                <a16:creationId xmlns:a16="http://schemas.microsoft.com/office/drawing/2014/main" id="{57F4E31A-DCC7-4B2A-94EE-21C51AA0B001}"/>
              </a:ext>
            </a:extLst>
          </p:cNvPr>
          <p:cNvSpPr>
            <a:spLocks noGrp="1"/>
          </p:cNvSpPr>
          <p:nvPr>
            <p:ph sz="quarter" idx="12"/>
          </p:nvPr>
        </p:nvSpPr>
        <p:spPr>
          <a:xfrm>
            <a:off x="4874631" y="1568000"/>
            <a:ext cx="4133510" cy="2028825"/>
          </a:xfrm>
        </p:spPr>
        <p:txBody>
          <a:bodyPr>
            <a:normAutofit fontScale="92500" lnSpcReduction="10000"/>
          </a:bodyPr>
          <a:lstStyle/>
          <a:p>
            <a:pPr marL="0" indent="0" algn="ctr">
              <a:buNone/>
            </a:pPr>
            <a:r>
              <a:rPr lang="en-US" dirty="0"/>
              <a:t>Allow users to input their location to receive doctors and locations closer to them as well as snippets of content throughout the site that are pertinent to the chosen location</a:t>
            </a:r>
          </a:p>
        </p:txBody>
      </p:sp>
      <p:pic>
        <p:nvPicPr>
          <p:cNvPr id="8" name="Picture 7">
            <a:extLst>
              <a:ext uri="{FF2B5EF4-FFF2-40B4-BE49-F238E27FC236}">
                <a16:creationId xmlns:a16="http://schemas.microsoft.com/office/drawing/2014/main" id="{932238D3-BE35-42C7-BDC8-E8F0069544F2}"/>
              </a:ext>
            </a:extLst>
          </p:cNvPr>
          <p:cNvPicPr>
            <a:picLocks noChangeAspect="1"/>
          </p:cNvPicPr>
          <p:nvPr/>
        </p:nvPicPr>
        <p:blipFill>
          <a:blip r:embed="rId3"/>
          <a:stretch>
            <a:fillRect/>
          </a:stretch>
        </p:blipFill>
        <p:spPr>
          <a:xfrm>
            <a:off x="393408" y="3014161"/>
            <a:ext cx="4336772" cy="156335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0819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88DA2-5D53-47B5-B8EC-B87E2CDAEFB8}"/>
              </a:ext>
            </a:extLst>
          </p:cNvPr>
          <p:cNvSpPr>
            <a:spLocks noGrp="1"/>
          </p:cNvSpPr>
          <p:nvPr>
            <p:ph type="title"/>
          </p:nvPr>
        </p:nvSpPr>
        <p:spPr/>
        <p:txBody>
          <a:bodyPr/>
          <a:lstStyle/>
          <a:p>
            <a:r>
              <a:rPr lang="en-US" dirty="0"/>
              <a:t>Reason: Disparate architectures and UX</a:t>
            </a:r>
          </a:p>
        </p:txBody>
      </p:sp>
      <p:sp>
        <p:nvSpPr>
          <p:cNvPr id="4" name="Footer Placeholder 3">
            <a:extLst>
              <a:ext uri="{FF2B5EF4-FFF2-40B4-BE49-F238E27FC236}">
                <a16:creationId xmlns:a16="http://schemas.microsoft.com/office/drawing/2014/main" id="{11283244-E3EB-46B6-B5F5-5E79DB0C1901}"/>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377C202F-99A9-451F-A201-A712F3E796EA}"/>
              </a:ext>
            </a:extLst>
          </p:cNvPr>
          <p:cNvSpPr>
            <a:spLocks noGrp="1"/>
          </p:cNvSpPr>
          <p:nvPr>
            <p:ph type="sldNum" sz="quarter" idx="4"/>
          </p:nvPr>
        </p:nvSpPr>
        <p:spPr/>
        <p:txBody>
          <a:bodyPr/>
          <a:lstStyle/>
          <a:p>
            <a:fld id="{489F9553-C816-6842-8939-EE75ECF7EB2B}" type="slidenum">
              <a:rPr lang="en-US" smtClean="0"/>
              <a:pPr/>
              <a:t>2</a:t>
            </a:fld>
            <a:endParaRPr lang="en-US" dirty="0"/>
          </a:p>
        </p:txBody>
      </p:sp>
      <p:pic>
        <p:nvPicPr>
          <p:cNvPr id="6" name="Picture 5">
            <a:extLst>
              <a:ext uri="{FF2B5EF4-FFF2-40B4-BE49-F238E27FC236}">
                <a16:creationId xmlns:a16="http://schemas.microsoft.com/office/drawing/2014/main" id="{83D95029-D101-4D5C-8118-FBEBADE63E25}"/>
              </a:ext>
            </a:extLst>
          </p:cNvPr>
          <p:cNvPicPr>
            <a:picLocks noChangeAspect="1"/>
          </p:cNvPicPr>
          <p:nvPr/>
        </p:nvPicPr>
        <p:blipFill rotWithShape="1">
          <a:blip r:embed="rId3"/>
          <a:srcRect l="7328" t="21667" r="9984" b="8313"/>
          <a:stretch/>
        </p:blipFill>
        <p:spPr>
          <a:xfrm>
            <a:off x="673023" y="894338"/>
            <a:ext cx="7797953" cy="3715820"/>
          </a:xfrm>
          <a:prstGeom prst="rect">
            <a:avLst/>
          </a:prstGeom>
        </p:spPr>
      </p:pic>
    </p:spTree>
    <p:extLst>
      <p:ext uri="{BB962C8B-B14F-4D97-AF65-F5344CB8AC3E}">
        <p14:creationId xmlns:p14="http://schemas.microsoft.com/office/powerpoint/2010/main" val="299283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09C8C-AEDC-4604-8CB2-F2C1C4BF0FA4}"/>
              </a:ext>
            </a:extLst>
          </p:cNvPr>
          <p:cNvSpPr>
            <a:spLocks noGrp="1"/>
          </p:cNvSpPr>
          <p:nvPr>
            <p:ph sz="quarter" idx="12"/>
          </p:nvPr>
        </p:nvSpPr>
        <p:spPr/>
        <p:txBody>
          <a:bodyPr/>
          <a:lstStyle/>
          <a:p>
            <a:r>
              <a:rPr lang="en-US" dirty="0"/>
              <a:t>Vision: Build beautiful and inspiring digital front doors to our health systems</a:t>
            </a:r>
          </a:p>
          <a:p>
            <a:r>
              <a:rPr lang="en-US" dirty="0"/>
              <a:t>Keys to Success: Balanced and people-focused</a:t>
            </a:r>
          </a:p>
        </p:txBody>
      </p:sp>
      <p:sp>
        <p:nvSpPr>
          <p:cNvPr id="3" name="Title 2">
            <a:extLst>
              <a:ext uri="{FF2B5EF4-FFF2-40B4-BE49-F238E27FC236}">
                <a16:creationId xmlns:a16="http://schemas.microsoft.com/office/drawing/2014/main" id="{213ADD59-0B06-458A-83E3-70D89B58A037}"/>
              </a:ext>
            </a:extLst>
          </p:cNvPr>
          <p:cNvSpPr>
            <a:spLocks noGrp="1"/>
          </p:cNvSpPr>
          <p:nvPr>
            <p:ph type="title"/>
          </p:nvPr>
        </p:nvSpPr>
        <p:spPr/>
        <p:txBody>
          <a:bodyPr/>
          <a:lstStyle/>
          <a:p>
            <a:r>
              <a:rPr lang="en-US" dirty="0"/>
              <a:t>Strategy and Goals</a:t>
            </a:r>
          </a:p>
        </p:txBody>
      </p:sp>
      <p:sp>
        <p:nvSpPr>
          <p:cNvPr id="4" name="Footer Placeholder 3">
            <a:extLst>
              <a:ext uri="{FF2B5EF4-FFF2-40B4-BE49-F238E27FC236}">
                <a16:creationId xmlns:a16="http://schemas.microsoft.com/office/drawing/2014/main" id="{A1131EED-7A48-44FA-9D11-DB583A0771CA}"/>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41C0AE48-D598-4978-8290-1C465B604283}"/>
              </a:ext>
            </a:extLst>
          </p:cNvPr>
          <p:cNvSpPr>
            <a:spLocks noGrp="1"/>
          </p:cNvSpPr>
          <p:nvPr>
            <p:ph type="sldNum" sz="quarter" idx="4"/>
          </p:nvPr>
        </p:nvSpPr>
        <p:spPr/>
        <p:txBody>
          <a:bodyPr/>
          <a:lstStyle/>
          <a:p>
            <a:fld id="{489F9553-C816-6842-8939-EE75ECF7EB2B}" type="slidenum">
              <a:rPr lang="en-US" smtClean="0"/>
              <a:pPr/>
              <a:t>3</a:t>
            </a:fld>
            <a:endParaRPr lang="en-US" dirty="0"/>
          </a:p>
        </p:txBody>
      </p:sp>
      <p:pic>
        <p:nvPicPr>
          <p:cNvPr id="6" name="Picture 5">
            <a:extLst>
              <a:ext uri="{FF2B5EF4-FFF2-40B4-BE49-F238E27FC236}">
                <a16:creationId xmlns:a16="http://schemas.microsoft.com/office/drawing/2014/main" id="{8EE8D814-BD0D-4C83-898C-8EAE55A0056F}"/>
              </a:ext>
            </a:extLst>
          </p:cNvPr>
          <p:cNvPicPr>
            <a:picLocks noChangeAspect="1"/>
          </p:cNvPicPr>
          <p:nvPr/>
        </p:nvPicPr>
        <p:blipFill rotWithShape="1">
          <a:blip r:embed="rId2"/>
          <a:srcRect l="19241" t="32976" r="20307" b="10719"/>
          <a:stretch/>
        </p:blipFill>
        <p:spPr>
          <a:xfrm>
            <a:off x="2300287" y="2404233"/>
            <a:ext cx="4543425" cy="2383243"/>
          </a:xfrm>
          <a:prstGeom prst="rect">
            <a:avLst/>
          </a:prstGeom>
        </p:spPr>
      </p:pic>
    </p:spTree>
    <p:extLst>
      <p:ext uri="{BB962C8B-B14F-4D97-AF65-F5344CB8AC3E}">
        <p14:creationId xmlns:p14="http://schemas.microsoft.com/office/powerpoint/2010/main" val="87593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99AEF3-0ECD-4337-AFDC-9F9678D2EB0F}"/>
              </a:ext>
            </a:extLst>
          </p:cNvPr>
          <p:cNvSpPr>
            <a:spLocks noGrp="1"/>
          </p:cNvSpPr>
          <p:nvPr>
            <p:ph sz="quarter" idx="12"/>
          </p:nvPr>
        </p:nvSpPr>
        <p:spPr/>
        <p:txBody>
          <a:bodyPr/>
          <a:lstStyle/>
          <a:p>
            <a:r>
              <a:rPr lang="en-US" dirty="0"/>
              <a:t>2 main business case components:</a:t>
            </a:r>
          </a:p>
          <a:p>
            <a:pPr marL="801688" lvl="1" indent="-457200">
              <a:buFont typeface="+mj-lt"/>
              <a:buAutoNum type="arabicPeriod"/>
            </a:pPr>
            <a:r>
              <a:rPr lang="en-US" dirty="0"/>
              <a:t>Greater overall volume of site visits leading to new patient acquisition</a:t>
            </a:r>
          </a:p>
          <a:p>
            <a:pPr marL="801688" lvl="1" indent="-457200">
              <a:buFont typeface="+mj-lt"/>
              <a:buAutoNum type="arabicPeriod"/>
            </a:pPr>
            <a:r>
              <a:rPr lang="en-US" dirty="0"/>
              <a:t>Cost efficiencies from more self-service (less calls to call center)</a:t>
            </a:r>
          </a:p>
        </p:txBody>
      </p:sp>
      <p:sp>
        <p:nvSpPr>
          <p:cNvPr id="3" name="Title 2">
            <a:extLst>
              <a:ext uri="{FF2B5EF4-FFF2-40B4-BE49-F238E27FC236}">
                <a16:creationId xmlns:a16="http://schemas.microsoft.com/office/drawing/2014/main" id="{EC1E1EB5-5E1C-4ABA-BF78-1E0116601B4B}"/>
              </a:ext>
            </a:extLst>
          </p:cNvPr>
          <p:cNvSpPr>
            <a:spLocks noGrp="1"/>
          </p:cNvSpPr>
          <p:nvPr>
            <p:ph type="title"/>
          </p:nvPr>
        </p:nvSpPr>
        <p:spPr/>
        <p:txBody>
          <a:bodyPr/>
          <a:lstStyle/>
          <a:p>
            <a:r>
              <a:rPr lang="en-US" dirty="0"/>
              <a:t>Business Case</a:t>
            </a:r>
          </a:p>
        </p:txBody>
      </p:sp>
      <p:sp>
        <p:nvSpPr>
          <p:cNvPr id="4" name="Footer Placeholder 3">
            <a:extLst>
              <a:ext uri="{FF2B5EF4-FFF2-40B4-BE49-F238E27FC236}">
                <a16:creationId xmlns:a16="http://schemas.microsoft.com/office/drawing/2014/main" id="{6726256E-3304-4BA8-8D7E-7A561195FF80}"/>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B1C347BF-4AEA-45D4-BB00-B9EE3E538A45}"/>
              </a:ext>
            </a:extLst>
          </p:cNvPr>
          <p:cNvSpPr>
            <a:spLocks noGrp="1"/>
          </p:cNvSpPr>
          <p:nvPr>
            <p:ph type="sldNum" sz="quarter" idx="4"/>
          </p:nvPr>
        </p:nvSpPr>
        <p:spPr/>
        <p:txBody>
          <a:bodyPr/>
          <a:lstStyle/>
          <a:p>
            <a:fld id="{489F9553-C816-6842-8939-EE75ECF7EB2B}" type="slidenum">
              <a:rPr lang="en-US" smtClean="0"/>
              <a:pPr/>
              <a:t>4</a:t>
            </a:fld>
            <a:endParaRPr lang="en-US" dirty="0"/>
          </a:p>
        </p:txBody>
      </p:sp>
    </p:spTree>
    <p:extLst>
      <p:ext uri="{BB962C8B-B14F-4D97-AF65-F5344CB8AC3E}">
        <p14:creationId xmlns:p14="http://schemas.microsoft.com/office/powerpoint/2010/main" val="2846702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A6FCB3-C1B6-4CD0-863A-3AF654261C9F}"/>
              </a:ext>
            </a:extLst>
          </p:cNvPr>
          <p:cNvSpPr>
            <a:spLocks noGrp="1"/>
          </p:cNvSpPr>
          <p:nvPr>
            <p:ph type="title"/>
          </p:nvPr>
        </p:nvSpPr>
        <p:spPr/>
        <p:txBody>
          <a:bodyPr/>
          <a:lstStyle/>
          <a:p>
            <a:r>
              <a:rPr lang="en-US" dirty="0"/>
              <a:t>Main Goals</a:t>
            </a:r>
          </a:p>
        </p:txBody>
      </p:sp>
      <p:sp>
        <p:nvSpPr>
          <p:cNvPr id="4" name="Footer Placeholder 3">
            <a:extLst>
              <a:ext uri="{FF2B5EF4-FFF2-40B4-BE49-F238E27FC236}">
                <a16:creationId xmlns:a16="http://schemas.microsoft.com/office/drawing/2014/main" id="{BF93AB59-98EC-4BDD-941A-5BC31DBB58D4}"/>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E7BE783D-5A80-4B59-BA11-9881B5218749}"/>
              </a:ext>
            </a:extLst>
          </p:cNvPr>
          <p:cNvSpPr>
            <a:spLocks noGrp="1"/>
          </p:cNvSpPr>
          <p:nvPr>
            <p:ph type="sldNum" sz="quarter" idx="4"/>
          </p:nvPr>
        </p:nvSpPr>
        <p:spPr/>
        <p:txBody>
          <a:bodyPr/>
          <a:lstStyle/>
          <a:p>
            <a:fld id="{489F9553-C816-6842-8939-EE75ECF7EB2B}" type="slidenum">
              <a:rPr lang="en-US" smtClean="0"/>
              <a:pPr/>
              <a:t>5</a:t>
            </a:fld>
            <a:endParaRPr lang="en-US" dirty="0"/>
          </a:p>
        </p:txBody>
      </p:sp>
      <p:grpSp>
        <p:nvGrpSpPr>
          <p:cNvPr id="6" name="Group 5">
            <a:extLst>
              <a:ext uri="{FF2B5EF4-FFF2-40B4-BE49-F238E27FC236}">
                <a16:creationId xmlns:a16="http://schemas.microsoft.com/office/drawing/2014/main" id="{E5E29D2C-F973-4D5B-864E-58378D793E47}"/>
              </a:ext>
            </a:extLst>
          </p:cNvPr>
          <p:cNvGrpSpPr/>
          <p:nvPr/>
        </p:nvGrpSpPr>
        <p:grpSpPr>
          <a:xfrm>
            <a:off x="496035" y="885267"/>
            <a:ext cx="8205894" cy="3856049"/>
            <a:chOff x="180975" y="894338"/>
            <a:chExt cx="8963025" cy="4211834"/>
          </a:xfrm>
        </p:grpSpPr>
        <p:grpSp>
          <p:nvGrpSpPr>
            <p:cNvPr id="7" name="Group 6">
              <a:extLst>
                <a:ext uri="{FF2B5EF4-FFF2-40B4-BE49-F238E27FC236}">
                  <a16:creationId xmlns:a16="http://schemas.microsoft.com/office/drawing/2014/main" id="{3910C6D9-C673-4038-84F5-6CB67FAA4CFB}"/>
                </a:ext>
              </a:extLst>
            </p:cNvPr>
            <p:cNvGrpSpPr/>
            <p:nvPr/>
          </p:nvGrpSpPr>
          <p:grpSpPr>
            <a:xfrm>
              <a:off x="180975" y="894338"/>
              <a:ext cx="8904082" cy="4174933"/>
              <a:chOff x="180975" y="894338"/>
              <a:chExt cx="8904082" cy="4174933"/>
            </a:xfrm>
          </p:grpSpPr>
          <p:pic>
            <p:nvPicPr>
              <p:cNvPr id="9" name="Picture 8">
                <a:extLst>
                  <a:ext uri="{FF2B5EF4-FFF2-40B4-BE49-F238E27FC236}">
                    <a16:creationId xmlns:a16="http://schemas.microsoft.com/office/drawing/2014/main" id="{E912E2EC-D36C-451B-B1D6-DD9AD42C989B}"/>
                  </a:ext>
                </a:extLst>
              </p:cNvPr>
              <p:cNvPicPr>
                <a:picLocks noChangeAspect="1"/>
              </p:cNvPicPr>
              <p:nvPr/>
            </p:nvPicPr>
            <p:blipFill rotWithShape="1">
              <a:blip r:embed="rId2"/>
              <a:srcRect l="2125" t="17647" r="754" b="5333"/>
              <a:stretch/>
            </p:blipFill>
            <p:spPr>
              <a:xfrm>
                <a:off x="354957" y="894338"/>
                <a:ext cx="8730100" cy="3903522"/>
              </a:xfrm>
              <a:prstGeom prst="rect">
                <a:avLst/>
              </a:prstGeom>
            </p:spPr>
          </p:pic>
          <p:sp>
            <p:nvSpPr>
              <p:cNvPr id="10" name="Rectangle 9">
                <a:extLst>
                  <a:ext uri="{FF2B5EF4-FFF2-40B4-BE49-F238E27FC236}">
                    <a16:creationId xmlns:a16="http://schemas.microsoft.com/office/drawing/2014/main" id="{F063984B-5632-447F-A4FB-7C93C89754F4}"/>
                  </a:ext>
                </a:extLst>
              </p:cNvPr>
              <p:cNvSpPr/>
              <p:nvPr/>
            </p:nvSpPr>
            <p:spPr>
              <a:xfrm>
                <a:off x="180975" y="4524016"/>
                <a:ext cx="1471613" cy="545255"/>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grpSp>
        <p:sp>
          <p:nvSpPr>
            <p:cNvPr id="8" name="Rectangle 7">
              <a:extLst>
                <a:ext uri="{FF2B5EF4-FFF2-40B4-BE49-F238E27FC236}">
                  <a16:creationId xmlns:a16="http://schemas.microsoft.com/office/drawing/2014/main" id="{0D3B9745-05E7-4BCA-BD45-51C0FC2AC1B7}"/>
                </a:ext>
              </a:extLst>
            </p:cNvPr>
            <p:cNvSpPr/>
            <p:nvPr/>
          </p:nvSpPr>
          <p:spPr>
            <a:xfrm>
              <a:off x="7729538" y="4832328"/>
              <a:ext cx="1414462" cy="273844"/>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grpSp>
    </p:spTree>
    <p:extLst>
      <p:ext uri="{BB962C8B-B14F-4D97-AF65-F5344CB8AC3E}">
        <p14:creationId xmlns:p14="http://schemas.microsoft.com/office/powerpoint/2010/main" val="1557981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C015C1-CCAE-4ABD-8236-7A809C5BE0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2511" y="1729459"/>
            <a:ext cx="2928729" cy="1885774"/>
          </a:xfrm>
          <a:prstGeom prst="rect">
            <a:avLst/>
          </a:prstGeom>
          <a:effectLst>
            <a:outerShdw blurRad="63500" algn="ctr" rotWithShape="0">
              <a:prstClr val="black">
                <a:alpha val="40000"/>
              </a:prstClr>
            </a:outerShdw>
          </a:effectLst>
        </p:spPr>
      </p:pic>
      <p:sp>
        <p:nvSpPr>
          <p:cNvPr id="3" name="Title 2">
            <a:extLst>
              <a:ext uri="{FF2B5EF4-FFF2-40B4-BE49-F238E27FC236}">
                <a16:creationId xmlns:a16="http://schemas.microsoft.com/office/drawing/2014/main" id="{971665A8-AE17-48F4-B574-A25981CE72DF}"/>
              </a:ext>
            </a:extLst>
          </p:cNvPr>
          <p:cNvSpPr>
            <a:spLocks noGrp="1"/>
          </p:cNvSpPr>
          <p:nvPr>
            <p:ph type="title"/>
          </p:nvPr>
        </p:nvSpPr>
        <p:spPr/>
        <p:txBody>
          <a:bodyPr/>
          <a:lstStyle/>
          <a:p>
            <a:r>
              <a:rPr lang="en-US" dirty="0"/>
              <a:t>Research Process</a:t>
            </a:r>
          </a:p>
        </p:txBody>
      </p:sp>
      <p:sp>
        <p:nvSpPr>
          <p:cNvPr id="4" name="Footer Placeholder 3">
            <a:extLst>
              <a:ext uri="{FF2B5EF4-FFF2-40B4-BE49-F238E27FC236}">
                <a16:creationId xmlns:a16="http://schemas.microsoft.com/office/drawing/2014/main" id="{F035EB45-18BD-43C9-9AA4-80C67BB872A2}"/>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043866D2-844B-4FE1-B716-64C732F1E8F6}"/>
              </a:ext>
            </a:extLst>
          </p:cNvPr>
          <p:cNvSpPr>
            <a:spLocks noGrp="1"/>
          </p:cNvSpPr>
          <p:nvPr>
            <p:ph type="sldNum" sz="quarter" idx="4"/>
          </p:nvPr>
        </p:nvSpPr>
        <p:spPr/>
        <p:txBody>
          <a:bodyPr/>
          <a:lstStyle/>
          <a:p>
            <a:fld id="{489F9553-C816-6842-8939-EE75ECF7EB2B}" type="slidenum">
              <a:rPr lang="en-US" smtClean="0"/>
              <a:pPr/>
              <a:t>6</a:t>
            </a:fld>
            <a:endParaRPr lang="en-US" dirty="0"/>
          </a:p>
        </p:txBody>
      </p:sp>
      <p:pic>
        <p:nvPicPr>
          <p:cNvPr id="6" name="Picture 5">
            <a:extLst>
              <a:ext uri="{FF2B5EF4-FFF2-40B4-BE49-F238E27FC236}">
                <a16:creationId xmlns:a16="http://schemas.microsoft.com/office/drawing/2014/main" id="{8A247BB1-338F-4A65-B0E4-0CDAD30571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15419" y="2707859"/>
            <a:ext cx="3136757" cy="1988092"/>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EC447FAD-CCB1-4ABE-96DE-F6B3529B6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1135" y="1662485"/>
            <a:ext cx="2272543" cy="1774717"/>
          </a:xfrm>
          <a:prstGeom prst="rect">
            <a:avLst/>
          </a:prstGeom>
        </p:spPr>
      </p:pic>
      <p:sp>
        <p:nvSpPr>
          <p:cNvPr id="8" name="Text Placeholder 6">
            <a:extLst>
              <a:ext uri="{FF2B5EF4-FFF2-40B4-BE49-F238E27FC236}">
                <a16:creationId xmlns:a16="http://schemas.microsoft.com/office/drawing/2014/main" id="{6EC13615-8C47-4BD5-91B1-89F0B6853EED}"/>
              </a:ext>
            </a:extLst>
          </p:cNvPr>
          <p:cNvSpPr txBox="1">
            <a:spLocks/>
          </p:cNvSpPr>
          <p:nvPr/>
        </p:nvSpPr>
        <p:spPr>
          <a:xfrm>
            <a:off x="8906695" y="2887064"/>
            <a:ext cx="2561648" cy="2210968"/>
          </a:xfrm>
          <a:prstGeom prst="rect">
            <a:avLst/>
          </a:prstGeom>
        </p:spPr>
        <p:txBody>
          <a:bodyPr/>
          <a:lstStyle>
            <a:lvl1pPr marL="0" indent="0" algn="l" defTabSz="914034" rtl="0" eaLnBrk="1" latinLnBrk="0" hangingPunct="1">
              <a:lnSpc>
                <a:spcPts val="2400"/>
              </a:lnSpc>
              <a:spcBef>
                <a:spcPts val="500"/>
              </a:spcBef>
              <a:buFontTx/>
              <a:buNone/>
              <a:defRPr sz="1399" b="0" i="0" kern="1200">
                <a:solidFill>
                  <a:schemeClr val="tx1"/>
                </a:solidFill>
                <a:latin typeface="Helvetica Light" charset="0"/>
                <a:ea typeface="Helvetica Light" charset="0"/>
                <a:cs typeface="Helvetica Light" charset="0"/>
              </a:defRPr>
            </a:lvl1pPr>
            <a:lvl2pPr marL="685526" indent="-228509" algn="l" defTabSz="91403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543" indent="-228509" algn="l" defTabSz="91403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560"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57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4C9902E2-FE11-4135-A63F-BE86C91083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649" y="1766173"/>
            <a:ext cx="2613190" cy="2871471"/>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88DB890E-81FE-4D24-97E9-DB0F6DB9AA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4769" y="2745768"/>
            <a:ext cx="2541063" cy="1950183"/>
          </a:xfrm>
          <a:prstGeom prst="rect">
            <a:avLst/>
          </a:prstGeom>
          <a:effectLst>
            <a:outerShdw blurRad="63500" algn="ctr" rotWithShape="0">
              <a:prstClr val="black">
                <a:alpha val="40000"/>
              </a:prstClr>
            </a:outerShdw>
          </a:effectLst>
        </p:spPr>
      </p:pic>
      <p:sp>
        <p:nvSpPr>
          <p:cNvPr id="11" name="TextBox 10">
            <a:extLst>
              <a:ext uri="{FF2B5EF4-FFF2-40B4-BE49-F238E27FC236}">
                <a16:creationId xmlns:a16="http://schemas.microsoft.com/office/drawing/2014/main" id="{9CF4ECC8-90FA-439C-88DB-F88464B92E44}"/>
              </a:ext>
            </a:extLst>
          </p:cNvPr>
          <p:cNvSpPr txBox="1"/>
          <p:nvPr/>
        </p:nvSpPr>
        <p:spPr>
          <a:xfrm>
            <a:off x="3384805" y="1051307"/>
            <a:ext cx="2552359" cy="523220"/>
          </a:xfrm>
          <a:prstGeom prst="rect">
            <a:avLst/>
          </a:prstGeom>
          <a:noFill/>
        </p:spPr>
        <p:txBody>
          <a:bodyPr wrap="square" rtlCol="0">
            <a:spAutoFit/>
          </a:bodyPr>
          <a:lstStyle/>
          <a:p>
            <a:pPr algn="ctr"/>
            <a:r>
              <a:rPr lang="en-US" sz="1400" b="1" dirty="0">
                <a:latin typeface="+mj-lt"/>
              </a:rPr>
              <a:t>User Testing of 6 Live RHM Sites (5 participants each)</a:t>
            </a:r>
          </a:p>
        </p:txBody>
      </p:sp>
      <p:sp>
        <p:nvSpPr>
          <p:cNvPr id="12" name="TextBox 11">
            <a:extLst>
              <a:ext uri="{FF2B5EF4-FFF2-40B4-BE49-F238E27FC236}">
                <a16:creationId xmlns:a16="http://schemas.microsoft.com/office/drawing/2014/main" id="{3458E135-3730-4B97-B634-16432AE8DC71}"/>
              </a:ext>
            </a:extLst>
          </p:cNvPr>
          <p:cNvSpPr txBox="1"/>
          <p:nvPr/>
        </p:nvSpPr>
        <p:spPr>
          <a:xfrm>
            <a:off x="6537794" y="1046146"/>
            <a:ext cx="2552360" cy="523220"/>
          </a:xfrm>
          <a:prstGeom prst="rect">
            <a:avLst/>
          </a:prstGeom>
          <a:noFill/>
        </p:spPr>
        <p:txBody>
          <a:bodyPr wrap="square" rtlCol="0">
            <a:spAutoFit/>
          </a:bodyPr>
          <a:lstStyle/>
          <a:p>
            <a:pPr algn="ctr"/>
            <a:r>
              <a:rPr lang="en-US" sz="1400" b="1" dirty="0">
                <a:latin typeface="+mj-lt"/>
              </a:rPr>
              <a:t>Card Sort &amp; Information Architecture</a:t>
            </a:r>
          </a:p>
        </p:txBody>
      </p:sp>
      <p:pic>
        <p:nvPicPr>
          <p:cNvPr id="13" name="Picture 12">
            <a:extLst>
              <a:ext uri="{FF2B5EF4-FFF2-40B4-BE49-F238E27FC236}">
                <a16:creationId xmlns:a16="http://schemas.microsoft.com/office/drawing/2014/main" id="{8F684CDA-CC0D-4A35-B382-0EF5A47633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02444" y="1659359"/>
            <a:ext cx="1341234" cy="2437995"/>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FF88F474-F83E-474F-AE4D-8FAEAF97C3EE}"/>
              </a:ext>
            </a:extLst>
          </p:cNvPr>
          <p:cNvGrpSpPr/>
          <p:nvPr/>
        </p:nvGrpSpPr>
        <p:grpSpPr>
          <a:xfrm>
            <a:off x="137181" y="941672"/>
            <a:ext cx="2615658" cy="766194"/>
            <a:chOff x="113500" y="1124727"/>
            <a:chExt cx="3890019" cy="766194"/>
          </a:xfrm>
        </p:grpSpPr>
        <p:sp>
          <p:nvSpPr>
            <p:cNvPr id="15" name="TextBox 14">
              <a:extLst>
                <a:ext uri="{FF2B5EF4-FFF2-40B4-BE49-F238E27FC236}">
                  <a16:creationId xmlns:a16="http://schemas.microsoft.com/office/drawing/2014/main" id="{B1E943BB-255C-4E6F-B4D6-69FE89043502}"/>
                </a:ext>
              </a:extLst>
            </p:cNvPr>
            <p:cNvSpPr txBox="1"/>
            <p:nvPr/>
          </p:nvSpPr>
          <p:spPr>
            <a:xfrm>
              <a:off x="113500" y="1490811"/>
              <a:ext cx="3890019" cy="400110"/>
            </a:xfrm>
            <a:prstGeom prst="rect">
              <a:avLst/>
            </a:prstGeom>
            <a:noFill/>
          </p:spPr>
          <p:txBody>
            <a:bodyPr wrap="square" rtlCol="0">
              <a:spAutoFit/>
            </a:bodyPr>
            <a:lstStyle/>
            <a:p>
              <a:pPr algn="ctr"/>
              <a:r>
                <a:rPr lang="en-US" sz="1000" dirty="0">
                  <a:latin typeface="+mj-lt"/>
                </a:rPr>
                <a:t>Content Gap Analysis, Personas, Strategic Framework, Design Concepting, &amp; more</a:t>
              </a:r>
            </a:p>
          </p:txBody>
        </p:sp>
        <p:sp>
          <p:nvSpPr>
            <p:cNvPr id="16" name="Rectangle 15">
              <a:extLst>
                <a:ext uri="{FF2B5EF4-FFF2-40B4-BE49-F238E27FC236}">
                  <a16:creationId xmlns:a16="http://schemas.microsoft.com/office/drawing/2014/main" id="{F478DAF8-22F4-435E-8B59-256CB274C403}"/>
                </a:ext>
              </a:extLst>
            </p:cNvPr>
            <p:cNvSpPr/>
            <p:nvPr/>
          </p:nvSpPr>
          <p:spPr>
            <a:xfrm>
              <a:off x="1002093" y="1124727"/>
              <a:ext cx="2084161" cy="307777"/>
            </a:xfrm>
            <a:prstGeom prst="rect">
              <a:avLst/>
            </a:prstGeom>
          </p:spPr>
          <p:txBody>
            <a:bodyPr wrap="none">
              <a:spAutoFit/>
            </a:bodyPr>
            <a:lstStyle/>
            <a:p>
              <a:pPr algn="ctr"/>
              <a:r>
                <a:rPr lang="en-US" sz="1400" b="1" dirty="0">
                  <a:latin typeface="+mj-lt"/>
                  <a:cs typeface="Calibri" panose="020F0502020204030204" pitchFamily="34" charset="0"/>
                </a:rPr>
                <a:t>Early Discovery Work:</a:t>
              </a:r>
            </a:p>
          </p:txBody>
        </p:sp>
      </p:grpSp>
      <p:pic>
        <p:nvPicPr>
          <p:cNvPr id="17" name="Picture 16">
            <a:extLst>
              <a:ext uri="{FF2B5EF4-FFF2-40B4-BE49-F238E27FC236}">
                <a16:creationId xmlns:a16="http://schemas.microsoft.com/office/drawing/2014/main" id="{51802AF2-1B1C-4B97-A84F-DDB518550A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85479" y="3316866"/>
            <a:ext cx="2056735" cy="1320778"/>
          </a:xfrm>
          <a:prstGeom prst="rect">
            <a:avLst/>
          </a:prstGeom>
          <a:effectLst>
            <a:outerShdw blurRad="63500" algn="ctr" rotWithShape="0">
              <a:prstClr val="black">
                <a:alpha val="40000"/>
              </a:prstClr>
            </a:outerShdw>
          </a:effectLst>
        </p:spPr>
      </p:pic>
      <p:pic>
        <p:nvPicPr>
          <p:cNvPr id="19" name="Picture 18">
            <a:extLst>
              <a:ext uri="{FF2B5EF4-FFF2-40B4-BE49-F238E27FC236}">
                <a16:creationId xmlns:a16="http://schemas.microsoft.com/office/drawing/2014/main" id="{6213B7A2-C978-4112-A9DE-AA1BAEC111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1426" y="869997"/>
            <a:ext cx="875518" cy="875518"/>
          </a:xfrm>
          <a:prstGeom prst="rect">
            <a:avLst/>
          </a:prstGeom>
        </p:spPr>
      </p:pic>
      <p:pic>
        <p:nvPicPr>
          <p:cNvPr id="20" name="Picture 19">
            <a:extLst>
              <a:ext uri="{FF2B5EF4-FFF2-40B4-BE49-F238E27FC236}">
                <a16:creationId xmlns:a16="http://schemas.microsoft.com/office/drawing/2014/main" id="{388891FF-1992-4DED-8350-292748AC28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6806" y="869997"/>
            <a:ext cx="875518" cy="875518"/>
          </a:xfrm>
          <a:prstGeom prst="rect">
            <a:avLst/>
          </a:prstGeom>
        </p:spPr>
      </p:pic>
    </p:spTree>
    <p:extLst>
      <p:ext uri="{BB962C8B-B14F-4D97-AF65-F5344CB8AC3E}">
        <p14:creationId xmlns:p14="http://schemas.microsoft.com/office/powerpoint/2010/main" val="220364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1665A8-AE17-48F4-B574-A25981CE72DF}"/>
              </a:ext>
            </a:extLst>
          </p:cNvPr>
          <p:cNvSpPr>
            <a:spLocks noGrp="1"/>
          </p:cNvSpPr>
          <p:nvPr>
            <p:ph type="title"/>
          </p:nvPr>
        </p:nvSpPr>
        <p:spPr/>
        <p:txBody>
          <a:bodyPr/>
          <a:lstStyle/>
          <a:p>
            <a:r>
              <a:rPr lang="en-US" dirty="0"/>
              <a:t>User Testing and Design Comp Development</a:t>
            </a:r>
          </a:p>
        </p:txBody>
      </p:sp>
      <p:sp>
        <p:nvSpPr>
          <p:cNvPr id="8" name="Text Placeholder 6">
            <a:extLst>
              <a:ext uri="{FF2B5EF4-FFF2-40B4-BE49-F238E27FC236}">
                <a16:creationId xmlns:a16="http://schemas.microsoft.com/office/drawing/2014/main" id="{6EC13615-8C47-4BD5-91B1-89F0B6853EED}"/>
              </a:ext>
            </a:extLst>
          </p:cNvPr>
          <p:cNvSpPr txBox="1">
            <a:spLocks/>
          </p:cNvSpPr>
          <p:nvPr/>
        </p:nvSpPr>
        <p:spPr>
          <a:xfrm>
            <a:off x="8906695" y="2887064"/>
            <a:ext cx="2561648" cy="2210968"/>
          </a:xfrm>
          <a:prstGeom prst="rect">
            <a:avLst/>
          </a:prstGeom>
        </p:spPr>
        <p:txBody>
          <a:bodyPr/>
          <a:lstStyle>
            <a:lvl1pPr marL="0" indent="0" algn="l" defTabSz="914034" rtl="0" eaLnBrk="1" latinLnBrk="0" hangingPunct="1">
              <a:lnSpc>
                <a:spcPts val="2400"/>
              </a:lnSpc>
              <a:spcBef>
                <a:spcPts val="500"/>
              </a:spcBef>
              <a:buFontTx/>
              <a:buNone/>
              <a:defRPr sz="1399" b="0" i="0" kern="1200">
                <a:solidFill>
                  <a:schemeClr val="tx1"/>
                </a:solidFill>
                <a:latin typeface="Helvetica Light" charset="0"/>
                <a:ea typeface="Helvetica Light" charset="0"/>
                <a:cs typeface="Helvetica Light" charset="0"/>
              </a:defRPr>
            </a:lvl1pPr>
            <a:lvl2pPr marL="685526" indent="-228509" algn="l" defTabSz="91403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543" indent="-228509" algn="l" defTabSz="91403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560"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57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dirty="0"/>
          </a:p>
        </p:txBody>
      </p:sp>
      <p:sp>
        <p:nvSpPr>
          <p:cNvPr id="25" name="TextBox 24">
            <a:extLst>
              <a:ext uri="{FF2B5EF4-FFF2-40B4-BE49-F238E27FC236}">
                <a16:creationId xmlns:a16="http://schemas.microsoft.com/office/drawing/2014/main" id="{ABA762AD-2EA9-4002-B193-7D1E425B0FB2}"/>
              </a:ext>
            </a:extLst>
          </p:cNvPr>
          <p:cNvSpPr txBox="1"/>
          <p:nvPr/>
        </p:nvSpPr>
        <p:spPr>
          <a:xfrm>
            <a:off x="96802" y="885197"/>
            <a:ext cx="2917514" cy="507831"/>
          </a:xfrm>
          <a:prstGeom prst="rect">
            <a:avLst/>
          </a:prstGeom>
          <a:noFill/>
        </p:spPr>
        <p:txBody>
          <a:bodyPr wrap="square" rtlCol="0">
            <a:spAutoFit/>
          </a:bodyPr>
          <a:lstStyle/>
          <a:p>
            <a:pPr algn="ctr"/>
            <a:r>
              <a:rPr lang="en-US" sz="1350" dirty="0">
                <a:latin typeface="Halis R ExtraLight" panose="02000505040000020004" pitchFamily="2" charset="77"/>
              </a:rPr>
              <a:t>Use Feature Set to </a:t>
            </a:r>
          </a:p>
          <a:p>
            <a:pPr algn="ctr"/>
            <a:r>
              <a:rPr lang="en-US" sz="1350" dirty="0">
                <a:latin typeface="Halis R ExtraLight" panose="02000505040000020004" pitchFamily="2" charset="77"/>
              </a:rPr>
              <a:t>Wireframe 10 Templates</a:t>
            </a:r>
          </a:p>
        </p:txBody>
      </p:sp>
      <p:sp>
        <p:nvSpPr>
          <p:cNvPr id="26" name="TextBox 25">
            <a:extLst>
              <a:ext uri="{FF2B5EF4-FFF2-40B4-BE49-F238E27FC236}">
                <a16:creationId xmlns:a16="http://schemas.microsoft.com/office/drawing/2014/main" id="{C19B2F94-2BC9-4F22-8672-1779C01374D4}"/>
              </a:ext>
            </a:extLst>
          </p:cNvPr>
          <p:cNvSpPr txBox="1"/>
          <p:nvPr/>
        </p:nvSpPr>
        <p:spPr>
          <a:xfrm>
            <a:off x="3092414" y="885509"/>
            <a:ext cx="2917514" cy="507831"/>
          </a:xfrm>
          <a:prstGeom prst="rect">
            <a:avLst/>
          </a:prstGeom>
          <a:noFill/>
        </p:spPr>
        <p:txBody>
          <a:bodyPr wrap="square" rtlCol="0">
            <a:spAutoFit/>
          </a:bodyPr>
          <a:lstStyle/>
          <a:p>
            <a:pPr algn="ctr"/>
            <a:r>
              <a:rPr lang="en-US" sz="1350" dirty="0">
                <a:latin typeface="Halis R ExtraLight" panose="02000505040000020004" pitchFamily="2" charset="77"/>
              </a:rPr>
              <a:t>25 Desktop User Tests </a:t>
            </a:r>
          </a:p>
          <a:p>
            <a:pPr algn="ctr"/>
            <a:r>
              <a:rPr lang="en-US" sz="1350" dirty="0">
                <a:latin typeface="Halis R ExtraLight" panose="02000505040000020004" pitchFamily="2" charset="77"/>
              </a:rPr>
              <a:t>7 Guerrilla Mobile Tests</a:t>
            </a:r>
          </a:p>
        </p:txBody>
      </p:sp>
      <p:sp>
        <p:nvSpPr>
          <p:cNvPr id="27" name="TextBox 26">
            <a:extLst>
              <a:ext uri="{FF2B5EF4-FFF2-40B4-BE49-F238E27FC236}">
                <a16:creationId xmlns:a16="http://schemas.microsoft.com/office/drawing/2014/main" id="{F2036972-2979-42CD-8073-BEF3BE851739}"/>
              </a:ext>
            </a:extLst>
          </p:cNvPr>
          <p:cNvSpPr txBox="1"/>
          <p:nvPr/>
        </p:nvSpPr>
        <p:spPr>
          <a:xfrm>
            <a:off x="6088027" y="883930"/>
            <a:ext cx="2917514" cy="507831"/>
          </a:xfrm>
          <a:prstGeom prst="rect">
            <a:avLst/>
          </a:prstGeom>
          <a:noFill/>
        </p:spPr>
        <p:txBody>
          <a:bodyPr wrap="square" rtlCol="0">
            <a:spAutoFit/>
          </a:bodyPr>
          <a:lstStyle/>
          <a:p>
            <a:pPr algn="ctr"/>
            <a:r>
              <a:rPr lang="en-US" sz="1350" dirty="0">
                <a:latin typeface="Halis R ExtraLight" panose="02000505040000020004" pitchFamily="2" charset="77"/>
              </a:rPr>
              <a:t>Visual Designs Using Two</a:t>
            </a:r>
          </a:p>
          <a:p>
            <a:pPr algn="ctr"/>
            <a:r>
              <a:rPr lang="en-US" sz="1350" dirty="0">
                <a:latin typeface="Halis R ExtraLight" panose="02000505040000020004" pitchFamily="2" charset="77"/>
              </a:rPr>
              <a:t> RHM Brands</a:t>
            </a:r>
          </a:p>
        </p:txBody>
      </p:sp>
      <p:pic>
        <p:nvPicPr>
          <p:cNvPr id="28" name="Picture 27">
            <a:extLst>
              <a:ext uri="{FF2B5EF4-FFF2-40B4-BE49-F238E27FC236}">
                <a16:creationId xmlns:a16="http://schemas.microsoft.com/office/drawing/2014/main" id="{ADD4E705-6AD3-436B-AAA2-4588352BA4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4412" y="1584156"/>
            <a:ext cx="2754566" cy="1953529"/>
          </a:xfrm>
          <a:prstGeom prst="rect">
            <a:avLst/>
          </a:prstGeom>
          <a:effectLst>
            <a:outerShdw blurRad="63500" algn="ctr" rotWithShape="0">
              <a:prstClr val="black">
                <a:alpha val="40000"/>
              </a:prstClr>
            </a:outerShdw>
          </a:effectLst>
        </p:spPr>
      </p:pic>
      <p:grpSp>
        <p:nvGrpSpPr>
          <p:cNvPr id="29" name="Group 28">
            <a:extLst>
              <a:ext uri="{FF2B5EF4-FFF2-40B4-BE49-F238E27FC236}">
                <a16:creationId xmlns:a16="http://schemas.microsoft.com/office/drawing/2014/main" id="{7A207B06-5539-4C22-9CD3-0044BF5CDB58}"/>
              </a:ext>
            </a:extLst>
          </p:cNvPr>
          <p:cNvGrpSpPr/>
          <p:nvPr/>
        </p:nvGrpSpPr>
        <p:grpSpPr>
          <a:xfrm>
            <a:off x="3490369" y="3027541"/>
            <a:ext cx="1142021" cy="2177031"/>
            <a:chOff x="1846528" y="955740"/>
            <a:chExt cx="3446335" cy="6569733"/>
          </a:xfrm>
        </p:grpSpPr>
        <p:pic>
          <p:nvPicPr>
            <p:cNvPr id="30" name="Picture 29">
              <a:extLst>
                <a:ext uri="{FF2B5EF4-FFF2-40B4-BE49-F238E27FC236}">
                  <a16:creationId xmlns:a16="http://schemas.microsoft.com/office/drawing/2014/main" id="{0B813C62-9CA2-4EEC-AE8A-65EE7155810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846528" y="955740"/>
              <a:ext cx="3446335" cy="6569733"/>
            </a:xfrm>
            <a:prstGeom prst="rect">
              <a:avLst/>
            </a:prstGeom>
          </p:spPr>
        </p:pic>
        <p:pic>
          <p:nvPicPr>
            <p:cNvPr id="31" name="Picture Placeholder 14">
              <a:extLst>
                <a:ext uri="{FF2B5EF4-FFF2-40B4-BE49-F238E27FC236}">
                  <a16:creationId xmlns:a16="http://schemas.microsoft.com/office/drawing/2014/main" id="{9CF86B86-9291-4693-8420-055C8FB444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03568" y="1654138"/>
              <a:ext cx="2285518" cy="4037177"/>
            </a:xfrm>
            <a:prstGeom prst="rect">
              <a:avLst/>
            </a:prstGeom>
            <a:ln>
              <a:noFill/>
            </a:ln>
            <a:effectLst>
              <a:outerShdw blurRad="12700" algn="ctr" rotWithShape="0">
                <a:prstClr val="black">
                  <a:alpha val="40000"/>
                </a:prstClr>
              </a:outerShdw>
            </a:effectLst>
          </p:spPr>
        </p:pic>
      </p:grpSp>
      <p:grpSp>
        <p:nvGrpSpPr>
          <p:cNvPr id="32" name="Group 31">
            <a:extLst>
              <a:ext uri="{FF2B5EF4-FFF2-40B4-BE49-F238E27FC236}">
                <a16:creationId xmlns:a16="http://schemas.microsoft.com/office/drawing/2014/main" id="{31C4B589-A2DE-4C66-8D5B-D35C46090CE4}"/>
              </a:ext>
            </a:extLst>
          </p:cNvPr>
          <p:cNvGrpSpPr/>
          <p:nvPr/>
        </p:nvGrpSpPr>
        <p:grpSpPr>
          <a:xfrm>
            <a:off x="4456588" y="3027542"/>
            <a:ext cx="1142021" cy="2177031"/>
            <a:chOff x="5156953" y="955740"/>
            <a:chExt cx="3446335" cy="6569733"/>
          </a:xfrm>
        </p:grpSpPr>
        <p:pic>
          <p:nvPicPr>
            <p:cNvPr id="33" name="Picture 32">
              <a:extLst>
                <a:ext uri="{FF2B5EF4-FFF2-40B4-BE49-F238E27FC236}">
                  <a16:creationId xmlns:a16="http://schemas.microsoft.com/office/drawing/2014/main" id="{1A4D414C-0648-4788-BFA5-F18B5F9C230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156953" y="955740"/>
              <a:ext cx="3446335" cy="6569733"/>
            </a:xfrm>
            <a:prstGeom prst="rect">
              <a:avLst/>
            </a:prstGeom>
          </p:spPr>
        </p:pic>
        <p:pic>
          <p:nvPicPr>
            <p:cNvPr id="34" name="Picture Placeholder 16">
              <a:extLst>
                <a:ext uri="{FF2B5EF4-FFF2-40B4-BE49-F238E27FC236}">
                  <a16:creationId xmlns:a16="http://schemas.microsoft.com/office/drawing/2014/main" id="{E4E73761-38F9-41FE-A99C-9F02BC6597C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798568" y="1654138"/>
              <a:ext cx="2307742" cy="4037177"/>
            </a:xfrm>
            <a:prstGeom prst="rect">
              <a:avLst/>
            </a:prstGeom>
            <a:ln w="3175">
              <a:noFill/>
            </a:ln>
            <a:effectLst>
              <a:outerShdw blurRad="12700" algn="ctr" rotWithShape="0">
                <a:prstClr val="black">
                  <a:alpha val="40000"/>
                </a:prstClr>
              </a:outerShdw>
            </a:effectLst>
          </p:spPr>
        </p:pic>
      </p:grpSp>
      <p:pic>
        <p:nvPicPr>
          <p:cNvPr id="35" name="Picture 34">
            <a:extLst>
              <a:ext uri="{FF2B5EF4-FFF2-40B4-BE49-F238E27FC236}">
                <a16:creationId xmlns:a16="http://schemas.microsoft.com/office/drawing/2014/main" id="{8E4DD8ED-02DC-418C-8BB3-D947E5DA3A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00" y="1584156"/>
            <a:ext cx="2534288" cy="1665229"/>
          </a:xfrm>
          <a:prstGeom prst="rect">
            <a:avLst/>
          </a:prstGeom>
          <a:effectLst>
            <a:outerShdw blurRad="63500" algn="ctr" rotWithShape="0">
              <a:prstClr val="black">
                <a:alpha val="40000"/>
              </a:prstClr>
            </a:outerShdw>
          </a:effectLst>
        </p:spPr>
      </p:pic>
      <p:pic>
        <p:nvPicPr>
          <p:cNvPr id="36" name="Picture 35">
            <a:extLst>
              <a:ext uri="{FF2B5EF4-FFF2-40B4-BE49-F238E27FC236}">
                <a16:creationId xmlns:a16="http://schemas.microsoft.com/office/drawing/2014/main" id="{959431C6-95D0-4B2A-BFD8-9341E76281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3408" y="2342367"/>
            <a:ext cx="2079191" cy="2196292"/>
          </a:xfrm>
          <a:prstGeom prst="rect">
            <a:avLst/>
          </a:prstGeom>
          <a:effectLst>
            <a:outerShdw blurRad="63500" algn="ctr" rotWithShape="0">
              <a:prstClr val="black">
                <a:alpha val="40000"/>
              </a:prstClr>
            </a:outerShdw>
          </a:effectLst>
        </p:spPr>
      </p:pic>
      <p:pic>
        <p:nvPicPr>
          <p:cNvPr id="37" name="Picture 36">
            <a:extLst>
              <a:ext uri="{FF2B5EF4-FFF2-40B4-BE49-F238E27FC236}">
                <a16:creationId xmlns:a16="http://schemas.microsoft.com/office/drawing/2014/main" id="{400ADD8B-4713-4545-ACEA-1C8934047A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9253" y="3395915"/>
            <a:ext cx="995538" cy="1308650"/>
          </a:xfrm>
          <a:prstGeom prst="rect">
            <a:avLst/>
          </a:prstGeom>
          <a:effectLst>
            <a:outerShdw blurRad="63500" algn="ctr" rotWithShape="0">
              <a:prstClr val="black">
                <a:alpha val="40000"/>
              </a:prstClr>
            </a:outerShdw>
          </a:effectLst>
        </p:spPr>
      </p:pic>
      <p:pic>
        <p:nvPicPr>
          <p:cNvPr id="38" name="Picture 37">
            <a:extLst>
              <a:ext uri="{FF2B5EF4-FFF2-40B4-BE49-F238E27FC236}">
                <a16:creationId xmlns:a16="http://schemas.microsoft.com/office/drawing/2014/main" id="{77355FF1-CBAD-4935-8F57-35BF389648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48458" y="1564019"/>
            <a:ext cx="2042830" cy="2552039"/>
          </a:xfrm>
          <a:prstGeom prst="rect">
            <a:avLst/>
          </a:prstGeom>
          <a:effectLst>
            <a:outerShdw blurRad="63500" algn="ctr" rotWithShape="0">
              <a:prstClr val="black">
                <a:alpha val="40000"/>
              </a:prstClr>
            </a:outerShdw>
          </a:effectLst>
        </p:spPr>
      </p:pic>
      <p:pic>
        <p:nvPicPr>
          <p:cNvPr id="39" name="Picture 38">
            <a:extLst>
              <a:ext uri="{FF2B5EF4-FFF2-40B4-BE49-F238E27FC236}">
                <a16:creationId xmlns:a16="http://schemas.microsoft.com/office/drawing/2014/main" id="{FADA2225-FB75-459C-A2E8-58216AE414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9176" y="2416770"/>
            <a:ext cx="1988939" cy="2510963"/>
          </a:xfrm>
          <a:prstGeom prst="rect">
            <a:avLst/>
          </a:prstGeom>
          <a:effectLst>
            <a:outerShdw blurRad="63500" algn="ctr" rotWithShape="0">
              <a:prstClr val="black">
                <a:alpha val="40000"/>
              </a:prstClr>
            </a:outerShdw>
          </a:effectLst>
        </p:spPr>
      </p:pic>
      <p:pic>
        <p:nvPicPr>
          <p:cNvPr id="40" name="Picture 39">
            <a:extLst>
              <a:ext uri="{FF2B5EF4-FFF2-40B4-BE49-F238E27FC236}">
                <a16:creationId xmlns:a16="http://schemas.microsoft.com/office/drawing/2014/main" id="{8C1F6D37-7BFB-4AD9-892D-A7B737A1E7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53662" y="852576"/>
            <a:ext cx="656639" cy="656639"/>
          </a:xfrm>
          <a:prstGeom prst="rect">
            <a:avLst/>
          </a:prstGeom>
        </p:spPr>
      </p:pic>
      <p:pic>
        <p:nvPicPr>
          <p:cNvPr id="41" name="Picture 40">
            <a:extLst>
              <a:ext uri="{FF2B5EF4-FFF2-40B4-BE49-F238E27FC236}">
                <a16:creationId xmlns:a16="http://schemas.microsoft.com/office/drawing/2014/main" id="{3BCF4A49-F34C-4CCE-AAEF-42CE5BB5D8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81608" y="852576"/>
            <a:ext cx="656639" cy="656639"/>
          </a:xfrm>
          <a:prstGeom prst="rect">
            <a:avLst/>
          </a:prstGeom>
        </p:spPr>
      </p:pic>
    </p:spTree>
    <p:extLst>
      <p:ext uri="{BB962C8B-B14F-4D97-AF65-F5344CB8AC3E}">
        <p14:creationId xmlns:p14="http://schemas.microsoft.com/office/powerpoint/2010/main" val="305362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Site Snapshots Today</a:t>
            </a:r>
          </a:p>
        </p:txBody>
      </p:sp>
      <p:sp>
        <p:nvSpPr>
          <p:cNvPr id="4" name="Footer Placeholder 3"/>
          <p:cNvSpPr>
            <a:spLocks noGrp="1"/>
          </p:cNvSpPr>
          <p:nvPr>
            <p:ph type="ftr" sz="quarter" idx="3"/>
          </p:nvPr>
        </p:nvSpPr>
        <p:spPr/>
        <p:txBody>
          <a:bodyPr/>
          <a:lstStyle/>
          <a:p>
            <a:r>
              <a:rPr lang="en-US"/>
              <a:t>©2018 Trinity Health</a:t>
            </a:r>
            <a:endParaRPr lang="en-US" dirty="0"/>
          </a:p>
        </p:txBody>
      </p:sp>
      <p:sp>
        <p:nvSpPr>
          <p:cNvPr id="5" name="Slide Number Placeholder 4"/>
          <p:cNvSpPr>
            <a:spLocks noGrp="1"/>
          </p:cNvSpPr>
          <p:nvPr>
            <p:ph type="sldNum" sz="quarter" idx="4"/>
          </p:nvPr>
        </p:nvSpPr>
        <p:spPr/>
        <p:txBody>
          <a:bodyPr/>
          <a:lstStyle/>
          <a:p>
            <a:fld id="{489F9553-C816-6842-8939-EE75ECF7EB2B}" type="slidenum">
              <a:rPr lang="en-US" smtClean="0"/>
              <a:pPr/>
              <a:t>8</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3874"/>
          <a:stretch/>
        </p:blipFill>
        <p:spPr>
          <a:xfrm>
            <a:off x="565297" y="844296"/>
            <a:ext cx="2542101" cy="21795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343" y="839913"/>
            <a:ext cx="2433730" cy="21758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787" y="3034720"/>
            <a:ext cx="2355286" cy="21033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018" y="839913"/>
            <a:ext cx="2409203" cy="215839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764" y="3046443"/>
            <a:ext cx="2403503" cy="207361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5586" y="3022374"/>
            <a:ext cx="2322906" cy="2121747"/>
          </a:xfrm>
          <a:prstGeom prst="rect">
            <a:avLst/>
          </a:prstGeom>
        </p:spPr>
      </p:pic>
    </p:spTree>
    <p:extLst>
      <p:ext uri="{BB962C8B-B14F-4D97-AF65-F5344CB8AC3E}">
        <p14:creationId xmlns:p14="http://schemas.microsoft.com/office/powerpoint/2010/main" val="120810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3FE1023-7DAE-436F-9065-5B4E25C96655}"/>
              </a:ext>
            </a:extLst>
          </p:cNvPr>
          <p:cNvSpPr>
            <a:spLocks noGrp="1"/>
          </p:cNvSpPr>
          <p:nvPr>
            <p:ph sz="half" idx="1"/>
          </p:nvPr>
        </p:nvSpPr>
        <p:spPr/>
        <p:txBody>
          <a:bodyPr/>
          <a:lstStyle/>
          <a:p>
            <a:r>
              <a:rPr lang="en-US" u="sng" dirty="0">
                <a:hlinkClick r:id="rId3"/>
              </a:rPr>
              <a:t>2019 Gold Hermes</a:t>
            </a:r>
            <a:r>
              <a:rPr lang="en-US" dirty="0"/>
              <a:t>​</a:t>
            </a:r>
            <a:br>
              <a:rPr lang="en-US" dirty="0"/>
            </a:br>
            <a:r>
              <a:rPr lang="en-US" b="1" dirty="0"/>
              <a:t>Category:</a:t>
            </a:r>
            <a:r>
              <a:rPr lang="en-US" dirty="0"/>
              <a:t> Electronic Media / Social Media / Interactive Media | Website Overall | Medical</a:t>
            </a:r>
          </a:p>
        </p:txBody>
      </p:sp>
      <p:sp>
        <p:nvSpPr>
          <p:cNvPr id="8" name="Content Placeholder 7">
            <a:extLst>
              <a:ext uri="{FF2B5EF4-FFF2-40B4-BE49-F238E27FC236}">
                <a16:creationId xmlns:a16="http://schemas.microsoft.com/office/drawing/2014/main" id="{5AF67745-F0D6-4E7A-BCED-0AD6A6EA498B}"/>
              </a:ext>
            </a:extLst>
          </p:cNvPr>
          <p:cNvSpPr>
            <a:spLocks noGrp="1"/>
          </p:cNvSpPr>
          <p:nvPr>
            <p:ph sz="half" idx="2"/>
          </p:nvPr>
        </p:nvSpPr>
        <p:spPr/>
        <p:txBody>
          <a:bodyPr/>
          <a:lstStyle/>
          <a:p>
            <a:r>
              <a:rPr lang="en-US" u="sng" dirty="0">
                <a:hlinkClick r:id="rId4"/>
              </a:rPr>
              <a:t>2019 Silver Muse</a:t>
            </a:r>
            <a:r>
              <a:rPr lang="en-US" dirty="0"/>
              <a:t>​</a:t>
            </a:r>
            <a:br>
              <a:rPr lang="en-US" dirty="0"/>
            </a:br>
            <a:r>
              <a:rPr lang="en-US" b="1" dirty="0"/>
              <a:t>Category: </a:t>
            </a:r>
            <a:r>
              <a:rPr lang="en-US" dirty="0"/>
              <a:t>Website​</a:t>
            </a:r>
            <a:br>
              <a:rPr lang="en-US" dirty="0"/>
            </a:br>
            <a:r>
              <a:rPr lang="en-US" b="1" dirty="0"/>
              <a:t>Sub-Category: </a:t>
            </a:r>
            <a:r>
              <a:rPr lang="en-US" dirty="0"/>
              <a:t>Health</a:t>
            </a:r>
          </a:p>
        </p:txBody>
      </p:sp>
      <p:sp>
        <p:nvSpPr>
          <p:cNvPr id="4" name="Footer Placeholder 3">
            <a:extLst>
              <a:ext uri="{FF2B5EF4-FFF2-40B4-BE49-F238E27FC236}">
                <a16:creationId xmlns:a16="http://schemas.microsoft.com/office/drawing/2014/main" id="{85C4C761-8493-45A4-9B7F-2F2100EC1055}"/>
              </a:ext>
            </a:extLst>
          </p:cNvPr>
          <p:cNvSpPr>
            <a:spLocks noGrp="1"/>
          </p:cNvSpPr>
          <p:nvPr>
            <p:ph type="ftr" sz="quarter" idx="3"/>
          </p:nvPr>
        </p:nvSpPr>
        <p:spPr/>
        <p:txBody>
          <a:bodyPr/>
          <a:lstStyle/>
          <a:p>
            <a:r>
              <a:rPr lang="en-US"/>
              <a:t>©2018 Trinity Health</a:t>
            </a:r>
            <a:endParaRPr lang="en-US" dirty="0"/>
          </a:p>
        </p:txBody>
      </p:sp>
      <p:sp>
        <p:nvSpPr>
          <p:cNvPr id="5" name="Slide Number Placeholder 4">
            <a:extLst>
              <a:ext uri="{FF2B5EF4-FFF2-40B4-BE49-F238E27FC236}">
                <a16:creationId xmlns:a16="http://schemas.microsoft.com/office/drawing/2014/main" id="{82CF6A5E-EE11-43A0-BBE1-918393A41515}"/>
              </a:ext>
            </a:extLst>
          </p:cNvPr>
          <p:cNvSpPr>
            <a:spLocks noGrp="1"/>
          </p:cNvSpPr>
          <p:nvPr>
            <p:ph type="sldNum" sz="quarter" idx="4"/>
          </p:nvPr>
        </p:nvSpPr>
        <p:spPr/>
        <p:txBody>
          <a:bodyPr/>
          <a:lstStyle/>
          <a:p>
            <a:fld id="{489F9553-C816-6842-8939-EE75ECF7EB2B}" type="slidenum">
              <a:rPr lang="en-US" smtClean="0"/>
              <a:pPr/>
              <a:t>9</a:t>
            </a:fld>
            <a:endParaRPr lang="en-US" dirty="0"/>
          </a:p>
        </p:txBody>
      </p:sp>
      <p:sp>
        <p:nvSpPr>
          <p:cNvPr id="6" name="Title 5">
            <a:extLst>
              <a:ext uri="{FF2B5EF4-FFF2-40B4-BE49-F238E27FC236}">
                <a16:creationId xmlns:a16="http://schemas.microsoft.com/office/drawing/2014/main" id="{5097ED90-B2F7-4A7D-AB81-FEB24F8BC020}"/>
              </a:ext>
            </a:extLst>
          </p:cNvPr>
          <p:cNvSpPr>
            <a:spLocks noGrp="1"/>
          </p:cNvSpPr>
          <p:nvPr>
            <p:ph type="title"/>
          </p:nvPr>
        </p:nvSpPr>
        <p:spPr/>
        <p:txBody>
          <a:bodyPr/>
          <a:lstStyle/>
          <a:p>
            <a:r>
              <a:rPr lang="en-US" dirty="0"/>
              <a:t>Website Awards Won</a:t>
            </a:r>
          </a:p>
        </p:txBody>
      </p:sp>
      <p:pic>
        <p:nvPicPr>
          <p:cNvPr id="2052" name="Picture 4">
            <a:extLst>
              <a:ext uri="{FF2B5EF4-FFF2-40B4-BE49-F238E27FC236}">
                <a16:creationId xmlns:a16="http://schemas.microsoft.com/office/drawing/2014/main" id="{49779D8E-68D1-43A6-8376-FFDA0A1DD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271" y="3117178"/>
            <a:ext cx="24193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14F8317-28E8-46AC-8AAA-D255822E8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381" y="2454710"/>
            <a:ext cx="1171575"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478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ags/tag2.xml><?xml version="1.0" encoding="utf-8"?>
<p:tagLst xmlns:a="http://schemas.openxmlformats.org/drawingml/2006/main" xmlns:r="http://schemas.openxmlformats.org/officeDocument/2006/relationships" xmlns:p="http://schemas.openxmlformats.org/presentationml/2006/main">
  <p:tag name="OFFISYNC_SLIDE_GUID" val="b7531565-3301-47a2-8f7b-806de5b91692"/>
</p:tagLst>
</file>

<file path=ppt/theme/theme1.xml><?xml version="1.0" encoding="utf-8"?>
<a:theme xmlns:a="http://schemas.openxmlformats.org/drawingml/2006/main" name="Trinity Standard – Wide">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extLst>
    <a:ext uri="{05A4C25C-085E-4340-85A3-A5531E510DB2}">
      <thm15:themeFamily xmlns:thm15="http://schemas.microsoft.com/office/thememl/2012/main" name="Trinity Standard – Wide" id="{3A67E6EF-AE45-4DE1-932A-770A78A0C648}" vid="{2D35B54A-D74F-4FEA-8BC0-22A365A84A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1312</TotalTime>
  <Words>407</Words>
  <Application>Microsoft Office PowerPoint</Application>
  <PresentationFormat>On-screen Show (16:9)</PresentationFormat>
  <Paragraphs>94</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Halis R ExtraLight</vt:lpstr>
      <vt:lpstr>Helvetica Light</vt:lpstr>
      <vt:lpstr>Wingdings 3</vt:lpstr>
      <vt:lpstr>Trinity Standard – Wide</vt:lpstr>
      <vt:lpstr>Developing a Unified Consumer Website</vt:lpstr>
      <vt:lpstr>Reason: Disparate architectures and UX</vt:lpstr>
      <vt:lpstr>Strategy and Goals</vt:lpstr>
      <vt:lpstr>Business Case</vt:lpstr>
      <vt:lpstr>Main Goals</vt:lpstr>
      <vt:lpstr>Research Process</vt:lpstr>
      <vt:lpstr>User Testing and Design Comp Development</vt:lpstr>
      <vt:lpstr>Site Snapshots Today</vt:lpstr>
      <vt:lpstr>Website Awards Won</vt:lpstr>
      <vt:lpstr>UX Driving More Conversions</vt:lpstr>
      <vt:lpstr>Personalized Content</vt:lpstr>
      <vt:lpstr>Localized Content Example</vt:lpstr>
    </vt:vector>
  </TitlesOfParts>
  <Company>Trinity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Centered Engagement</dc:title>
  <dc:creator>Jenny Vanderlist</dc:creator>
  <cp:lastModifiedBy>Cassandra Snyder</cp:lastModifiedBy>
  <cp:revision>110</cp:revision>
  <cp:lastPrinted>2019-04-08T16:21:54Z</cp:lastPrinted>
  <dcterms:created xsi:type="dcterms:W3CDTF">2019-02-12T19:28:18Z</dcterms:created>
  <dcterms:modified xsi:type="dcterms:W3CDTF">2020-01-28T16:04:26Z</dcterms:modified>
</cp:coreProperties>
</file>